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media/image16.svg" ContentType="image/svg+xml"/>
  <Override PartName="/ppt/media/image18.svg" ContentType="image/svg+xml"/>
  <Override PartName="/ppt/media/image24.svg" ContentType="image/svg+xml"/>
  <Override PartName="/ppt/media/image25.svg" ContentType="image/svg+xml"/>
  <Override PartName="/ppt/media/image4.svg" ContentType="image/svg+xml"/>
  <Override PartName="/ppt/media/image5.svg" ContentType="image/svg+xml"/>
  <Override PartName="/ppt/media/image6.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3"/>
    <p:sldId id="257" r:id="rId4"/>
    <p:sldId id="284" r:id="rId5"/>
    <p:sldId id="285" r:id="rId6"/>
    <p:sldId id="286" r:id="rId7"/>
    <p:sldId id="287" r:id="rId8"/>
    <p:sldId id="258" r:id="rId9"/>
    <p:sldId id="288" r:id="rId10"/>
    <p:sldId id="289" r:id="rId11"/>
    <p:sldId id="291" r:id="rId12"/>
    <p:sldId id="292" r:id="rId13"/>
    <p:sldId id="259" r:id="rId14"/>
    <p:sldId id="293" r:id="rId15"/>
    <p:sldId id="295" r:id="rId16"/>
    <p:sldId id="296" r:id="rId17"/>
    <p:sldId id="294" r:id="rId18"/>
    <p:sldId id="297" r:id="rId19"/>
  </p:sldIdLst>
  <p:sldSz cx="12192000" cy="6858000"/>
  <p:notesSz cx="6858000" cy="9144000"/>
  <p:embeddedFontLst>
    <p:embeddedFont>
      <p:font typeface="Noto Sans SC" panose="020B0200000000000000" charset="-122"/>
      <p:regular r:id="rId23"/>
    </p:embeddedFont>
    <p:embeddedFont>
      <p:font typeface="微软雅黑" panose="020B0503020204020204" charset="-122"/>
      <p:regular r:id="rId24"/>
    </p:embeddedFont>
    <p:embeddedFont>
      <p:font typeface="Calibri" panose="020F0502020204030204" charset="0"/>
      <p:regular r:id="rId25"/>
      <p:bold r:id="rId26"/>
      <p:italic r:id="rId27"/>
      <p:boldItalic r:id="rId28"/>
    </p:embeddedFont>
  </p:embeddedFontLst>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5" userDrawn="1">
          <p15:clr>
            <a:srgbClr val="A4A3A4"/>
          </p15:clr>
        </p15:guide>
        <p15:guide id="2" pos="289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showGuides="1">
      <p:cViewPr varScale="1">
        <p:scale>
          <a:sx n="74" d="100"/>
          <a:sy n="74" d="100"/>
        </p:scale>
        <p:origin x="-1092" y="-90"/>
      </p:cViewPr>
      <p:guideLst>
        <p:guide orient="horz" pos="2135"/>
        <p:guide pos="2894"/>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9" Type="http://schemas.openxmlformats.org/officeDocument/2006/relationships/tags" Target="tags/tag128.xml"/><Relationship Id="rId28" Type="http://schemas.openxmlformats.org/officeDocument/2006/relationships/font" Target="fonts/font6.fntdata"/><Relationship Id="rId27" Type="http://schemas.openxmlformats.org/officeDocument/2006/relationships/font" Target="fonts/font5.fntdata"/><Relationship Id="rId26" Type="http://schemas.openxmlformats.org/officeDocument/2006/relationships/font" Target="fonts/font4.fntdata"/><Relationship Id="rId25" Type="http://schemas.openxmlformats.org/officeDocument/2006/relationships/font" Target="fonts/font3.fntdata"/><Relationship Id="rId24" Type="http://schemas.openxmlformats.org/officeDocument/2006/relationships/font" Target="fonts/font2.fntdata"/><Relationship Id="rId23" Type="http://schemas.openxmlformats.org/officeDocument/2006/relationships/font" Target="fonts/font1.fntdata"/><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9" Type="http://schemas.openxmlformats.org/officeDocument/2006/relationships/tags" Target="../tags/tag69.xml"/><Relationship Id="rId8" Type="http://schemas.openxmlformats.org/officeDocument/2006/relationships/tags" Target="../tags/tag68.xml"/><Relationship Id="rId7" Type="http://schemas.openxmlformats.org/officeDocument/2006/relationships/tags" Target="../tags/tag67.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9" Type="http://schemas.openxmlformats.org/officeDocument/2006/relationships/slideLayout" Target="../slideLayouts/slideLayout7.xml"/><Relationship Id="rId18" Type="http://schemas.openxmlformats.org/officeDocument/2006/relationships/image" Target="../media/image22.png"/><Relationship Id="rId17" Type="http://schemas.openxmlformats.org/officeDocument/2006/relationships/image" Target="../media/image21.png"/><Relationship Id="rId16" Type="http://schemas.openxmlformats.org/officeDocument/2006/relationships/image" Target="../media/image20.png"/><Relationship Id="rId15" Type="http://schemas.openxmlformats.org/officeDocument/2006/relationships/tags" Target="../tags/tag74.xml"/><Relationship Id="rId14" Type="http://schemas.openxmlformats.org/officeDocument/2006/relationships/image" Target="../media/image19.png"/><Relationship Id="rId13" Type="http://schemas.openxmlformats.org/officeDocument/2006/relationships/tags" Target="../tags/tag73.xml"/><Relationship Id="rId12" Type="http://schemas.openxmlformats.org/officeDocument/2006/relationships/tags" Target="../tags/tag72.xml"/><Relationship Id="rId11" Type="http://schemas.openxmlformats.org/officeDocument/2006/relationships/tags" Target="../tags/tag71.xml"/><Relationship Id="rId10" Type="http://schemas.openxmlformats.org/officeDocument/2006/relationships/tags" Target="../tags/tag70.xml"/><Relationship Id="rId1" Type="http://schemas.openxmlformats.org/officeDocument/2006/relationships/image" Target="../media/image2.png"/></Relationships>
</file>

<file path=ppt/slides/_rels/slide12.xml.rels><?xml version="1.0" encoding="UTF-8" standalone="yes"?>
<Relationships xmlns="http://schemas.openxmlformats.org/package/2006/relationships"><Relationship Id="rId9" Type="http://schemas.openxmlformats.org/officeDocument/2006/relationships/image" Target="../media/image23.png"/><Relationship Id="rId8" Type="http://schemas.openxmlformats.org/officeDocument/2006/relationships/image" Target="../media/image10.jpeg"/><Relationship Id="rId7" Type="http://schemas.openxmlformats.org/officeDocument/2006/relationships/tags" Target="../tags/tag79.xml"/><Relationship Id="rId6" Type="http://schemas.openxmlformats.org/officeDocument/2006/relationships/image" Target="../media/image9.jpeg"/><Relationship Id="rId5" Type="http://schemas.openxmlformats.org/officeDocument/2006/relationships/tags" Target="../tags/tag78.xml"/><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tags" Target="../tags/tag75.xml"/><Relationship Id="rId18" Type="http://schemas.openxmlformats.org/officeDocument/2006/relationships/slideLayout" Target="../slideLayouts/slideLayout7.xml"/><Relationship Id="rId17" Type="http://schemas.openxmlformats.org/officeDocument/2006/relationships/image" Target="../media/image31.jpeg"/><Relationship Id="rId16" Type="http://schemas.openxmlformats.org/officeDocument/2006/relationships/image" Target="../media/image30.jpeg"/><Relationship Id="rId15" Type="http://schemas.openxmlformats.org/officeDocument/2006/relationships/image" Target="../media/image29.jpeg"/><Relationship Id="rId14" Type="http://schemas.openxmlformats.org/officeDocument/2006/relationships/image" Target="../media/image28.jpeg"/><Relationship Id="rId13" Type="http://schemas.openxmlformats.org/officeDocument/2006/relationships/image" Target="../media/image27.jpeg"/><Relationship Id="rId12" Type="http://schemas.openxmlformats.org/officeDocument/2006/relationships/image" Target="../media/image26.jpeg"/><Relationship Id="rId11" Type="http://schemas.openxmlformats.org/officeDocument/2006/relationships/image" Target="../media/image25.svg"/><Relationship Id="rId10" Type="http://schemas.openxmlformats.org/officeDocument/2006/relationships/image" Target="../media/image24.svg"/><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9" Type="http://schemas.openxmlformats.org/officeDocument/2006/relationships/tags" Target="../tags/tag87.xml"/><Relationship Id="rId8" Type="http://schemas.openxmlformats.org/officeDocument/2006/relationships/tags" Target="../tags/tag86.xml"/><Relationship Id="rId7" Type="http://schemas.openxmlformats.org/officeDocument/2006/relationships/tags" Target="../tags/tag85.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8" Type="http://schemas.openxmlformats.org/officeDocument/2006/relationships/slideLayout" Target="../slideLayouts/slideLayout7.xml"/><Relationship Id="rId17" Type="http://schemas.openxmlformats.org/officeDocument/2006/relationships/image" Target="../media/image32.jpeg"/><Relationship Id="rId16" Type="http://schemas.openxmlformats.org/officeDocument/2006/relationships/tags" Target="../tags/tag94.xml"/><Relationship Id="rId15" Type="http://schemas.openxmlformats.org/officeDocument/2006/relationships/tags" Target="../tags/tag93.xml"/><Relationship Id="rId14" Type="http://schemas.openxmlformats.org/officeDocument/2006/relationships/tags" Target="../tags/tag92.xml"/><Relationship Id="rId13" Type="http://schemas.openxmlformats.org/officeDocument/2006/relationships/tags" Target="../tags/tag91.xml"/><Relationship Id="rId12" Type="http://schemas.openxmlformats.org/officeDocument/2006/relationships/tags" Target="../tags/tag90.xml"/><Relationship Id="rId11" Type="http://schemas.openxmlformats.org/officeDocument/2006/relationships/tags" Target="../tags/tag89.xml"/><Relationship Id="rId10" Type="http://schemas.openxmlformats.org/officeDocument/2006/relationships/tags" Target="../tags/tag88.xml"/><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9" Type="http://schemas.openxmlformats.org/officeDocument/2006/relationships/tags" Target="../tags/tag102.xml"/><Relationship Id="rId8" Type="http://schemas.openxmlformats.org/officeDocument/2006/relationships/tags" Target="../tags/tag101.xml"/><Relationship Id="rId7" Type="http://schemas.openxmlformats.org/officeDocument/2006/relationships/tags" Target="../tags/tag100.xml"/><Relationship Id="rId6" Type="http://schemas.openxmlformats.org/officeDocument/2006/relationships/tags" Target="../tags/tag99.xml"/><Relationship Id="rId5" Type="http://schemas.openxmlformats.org/officeDocument/2006/relationships/tags" Target="../tags/tag98.xml"/><Relationship Id="rId4" Type="http://schemas.openxmlformats.org/officeDocument/2006/relationships/tags" Target="../tags/tag97.xml"/><Relationship Id="rId3" Type="http://schemas.openxmlformats.org/officeDocument/2006/relationships/tags" Target="../tags/tag96.xml"/><Relationship Id="rId2" Type="http://schemas.openxmlformats.org/officeDocument/2006/relationships/tags" Target="../tags/tag95.xml"/><Relationship Id="rId16" Type="http://schemas.openxmlformats.org/officeDocument/2006/relationships/slideLayout" Target="../slideLayouts/slideLayout7.xml"/><Relationship Id="rId15" Type="http://schemas.openxmlformats.org/officeDocument/2006/relationships/tags" Target="../tags/tag107.xml"/><Relationship Id="rId14" Type="http://schemas.openxmlformats.org/officeDocument/2006/relationships/tags" Target="../tags/tag106.xml"/><Relationship Id="rId13" Type="http://schemas.openxmlformats.org/officeDocument/2006/relationships/tags" Target="../tags/tag105.xml"/><Relationship Id="rId12" Type="http://schemas.openxmlformats.org/officeDocument/2006/relationships/tags" Target="../tags/tag104.xml"/><Relationship Id="rId11" Type="http://schemas.openxmlformats.org/officeDocument/2006/relationships/image" Target="../media/image8.jpeg"/><Relationship Id="rId10" Type="http://schemas.openxmlformats.org/officeDocument/2006/relationships/tags" Target="../tags/tag103.xml"/><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17.xml.rels><?xml version="1.0" encoding="UTF-8" standalone="yes"?>
<Relationships xmlns="http://schemas.openxmlformats.org/package/2006/relationships"><Relationship Id="rId9" Type="http://schemas.openxmlformats.org/officeDocument/2006/relationships/tags" Target="../tags/tag115.xml"/><Relationship Id="rId8" Type="http://schemas.openxmlformats.org/officeDocument/2006/relationships/tags" Target="../tags/tag114.xml"/><Relationship Id="rId7" Type="http://schemas.openxmlformats.org/officeDocument/2006/relationships/tags" Target="../tags/tag11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4" Type="http://schemas.openxmlformats.org/officeDocument/2006/relationships/slideLayout" Target="../slideLayouts/slideLayout7.xml"/><Relationship Id="rId23" Type="http://schemas.openxmlformats.org/officeDocument/2006/relationships/image" Target="../media/image34.png"/><Relationship Id="rId22" Type="http://schemas.openxmlformats.org/officeDocument/2006/relationships/image" Target="../media/image33.png"/><Relationship Id="rId21" Type="http://schemas.openxmlformats.org/officeDocument/2006/relationships/tags" Target="../tags/tag127.xml"/><Relationship Id="rId20" Type="http://schemas.openxmlformats.org/officeDocument/2006/relationships/tags" Target="../tags/tag126.xml"/><Relationship Id="rId2" Type="http://schemas.openxmlformats.org/officeDocument/2006/relationships/tags" Target="../tags/tag108.xml"/><Relationship Id="rId19" Type="http://schemas.openxmlformats.org/officeDocument/2006/relationships/tags" Target="../tags/tag125.xml"/><Relationship Id="rId18" Type="http://schemas.openxmlformats.org/officeDocument/2006/relationships/tags" Target="../tags/tag124.xml"/><Relationship Id="rId17" Type="http://schemas.openxmlformats.org/officeDocument/2006/relationships/tags" Target="../tags/tag123.xml"/><Relationship Id="rId16" Type="http://schemas.openxmlformats.org/officeDocument/2006/relationships/tags" Target="../tags/tag122.xml"/><Relationship Id="rId15" Type="http://schemas.openxmlformats.org/officeDocument/2006/relationships/tags" Target="../tags/tag121.xml"/><Relationship Id="rId14" Type="http://schemas.openxmlformats.org/officeDocument/2006/relationships/tags" Target="../tags/tag120.xml"/><Relationship Id="rId13" Type="http://schemas.openxmlformats.org/officeDocument/2006/relationships/tags" Target="../tags/tag119.xml"/><Relationship Id="rId12" Type="http://schemas.openxmlformats.org/officeDocument/2006/relationships/tags" Target="../tags/tag118.xml"/><Relationship Id="rId11" Type="http://schemas.openxmlformats.org/officeDocument/2006/relationships/tags" Target="../tags/tag117.xml"/><Relationship Id="rId10" Type="http://schemas.openxmlformats.org/officeDocument/2006/relationships/tags" Target="../tags/tag116.xml"/><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6" Type="http://schemas.openxmlformats.org/officeDocument/2006/relationships/slideLayout" Target="../slideLayouts/slideLayout7.xml"/><Relationship Id="rId25" Type="http://schemas.openxmlformats.org/officeDocument/2006/relationships/image" Target="../media/image6.svg"/><Relationship Id="rId24" Type="http://schemas.openxmlformats.org/officeDocument/2006/relationships/image" Target="../media/image5.svg"/><Relationship Id="rId23" Type="http://schemas.openxmlformats.org/officeDocument/2006/relationships/image" Target="../media/image4.svg"/><Relationship Id="rId22" Type="http://schemas.openxmlformats.org/officeDocument/2006/relationships/image" Target="../media/image3.png"/><Relationship Id="rId21" Type="http://schemas.openxmlformats.org/officeDocument/2006/relationships/tags" Target="../tags/tag20.xml"/><Relationship Id="rId20" Type="http://schemas.openxmlformats.org/officeDocument/2006/relationships/tags" Target="../tags/tag19.xml"/><Relationship Id="rId2" Type="http://schemas.openxmlformats.org/officeDocument/2006/relationships/tags" Target="../tags/tag1.xml"/><Relationship Id="rId19" Type="http://schemas.openxmlformats.org/officeDocument/2006/relationships/tags" Target="../tags/tag18.xml"/><Relationship Id="rId18" Type="http://schemas.openxmlformats.org/officeDocument/2006/relationships/tags" Target="../tags/tag17.xml"/><Relationship Id="rId17" Type="http://schemas.openxmlformats.org/officeDocument/2006/relationships/tags" Target="../tags/tag16.xml"/><Relationship Id="rId16" Type="http://schemas.openxmlformats.org/officeDocument/2006/relationships/tags" Target="../tags/tag15.xml"/><Relationship Id="rId15" Type="http://schemas.openxmlformats.org/officeDocument/2006/relationships/tags" Target="../tags/tag14.xml"/><Relationship Id="rId14" Type="http://schemas.openxmlformats.org/officeDocument/2006/relationships/tags" Target="../tags/tag13.xml"/><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8.jpeg"/><Relationship Id="rId3" Type="http://schemas.openxmlformats.org/officeDocument/2006/relationships/tags" Target="../tags/tag21.xml"/><Relationship Id="rId2" Type="http://schemas.openxmlformats.org/officeDocument/2006/relationships/image" Target="../media/image7.png"/><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9" Type="http://schemas.openxmlformats.org/officeDocument/2006/relationships/image" Target="../media/image10.jpeg"/><Relationship Id="rId8" Type="http://schemas.openxmlformats.org/officeDocument/2006/relationships/tags" Target="../tags/tag27.xml"/><Relationship Id="rId7" Type="http://schemas.openxmlformats.org/officeDocument/2006/relationships/image" Target="../media/image9.jpeg"/><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7" Type="http://schemas.openxmlformats.org/officeDocument/2006/relationships/slideLayout" Target="../slideLayouts/slideLayout7.xml"/><Relationship Id="rId16" Type="http://schemas.openxmlformats.org/officeDocument/2006/relationships/tags" Target="../tags/tag33.xml"/><Relationship Id="rId15" Type="http://schemas.openxmlformats.org/officeDocument/2006/relationships/tags" Target="../tags/tag32.xml"/><Relationship Id="rId14" Type="http://schemas.openxmlformats.org/officeDocument/2006/relationships/tags" Target="../tags/tag31.xml"/><Relationship Id="rId13" Type="http://schemas.openxmlformats.org/officeDocument/2006/relationships/tags" Target="../tags/tag30.xml"/><Relationship Id="rId12" Type="http://schemas.openxmlformats.org/officeDocument/2006/relationships/tags" Target="../tags/tag29.xml"/><Relationship Id="rId11" Type="http://schemas.openxmlformats.org/officeDocument/2006/relationships/image" Target="../media/image11.jpeg"/><Relationship Id="rId10" Type="http://schemas.openxmlformats.org/officeDocument/2006/relationships/tags" Target="../tags/tag28.xml"/><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3.jpeg"/><Relationship Id="rId7" Type="http://schemas.openxmlformats.org/officeDocument/2006/relationships/image" Target="../media/image12.jpeg"/><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9" Type="http://schemas.openxmlformats.org/officeDocument/2006/relationships/tags" Target="../tags/tag46.xml"/><Relationship Id="rId8" Type="http://schemas.openxmlformats.org/officeDocument/2006/relationships/tags" Target="../tags/tag45.xml"/><Relationship Id="rId7" Type="http://schemas.openxmlformats.org/officeDocument/2006/relationships/tags" Target="../tags/tag44.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6" Type="http://schemas.openxmlformats.org/officeDocument/2006/relationships/slideLayout" Target="../slideLayouts/slideLayout7.xml"/><Relationship Id="rId15" Type="http://schemas.openxmlformats.org/officeDocument/2006/relationships/image" Target="../media/image18.svg"/><Relationship Id="rId14" Type="http://schemas.openxmlformats.org/officeDocument/2006/relationships/image" Target="../media/image17.png"/><Relationship Id="rId13" Type="http://schemas.openxmlformats.org/officeDocument/2006/relationships/tags" Target="../tags/tag47.xml"/><Relationship Id="rId12" Type="http://schemas.openxmlformats.org/officeDocument/2006/relationships/image" Target="../media/image16.svg"/><Relationship Id="rId11" Type="http://schemas.openxmlformats.org/officeDocument/2006/relationships/image" Target="../media/image15.png"/><Relationship Id="rId10" Type="http://schemas.openxmlformats.org/officeDocument/2006/relationships/image" Target="../media/image14.png"/><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9" Type="http://schemas.openxmlformats.org/officeDocument/2006/relationships/tags" Target="../tags/tag55.xml"/><Relationship Id="rId8" Type="http://schemas.openxmlformats.org/officeDocument/2006/relationships/tags" Target="../tags/tag54.xml"/><Relationship Id="rId7" Type="http://schemas.openxmlformats.org/officeDocument/2006/relationships/tags" Target="../tags/tag53.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6" Type="http://schemas.openxmlformats.org/officeDocument/2006/relationships/slideLayout" Target="../slideLayouts/slideLayout7.xml"/><Relationship Id="rId15" Type="http://schemas.openxmlformats.org/officeDocument/2006/relationships/tags" Target="../tags/tag61.xml"/><Relationship Id="rId14" Type="http://schemas.openxmlformats.org/officeDocument/2006/relationships/tags" Target="../tags/tag60.xml"/><Relationship Id="rId13" Type="http://schemas.openxmlformats.org/officeDocument/2006/relationships/tags" Target="../tags/tag59.xml"/><Relationship Id="rId12" Type="http://schemas.openxmlformats.org/officeDocument/2006/relationships/tags" Target="../tags/tag58.xml"/><Relationship Id="rId11" Type="http://schemas.openxmlformats.org/officeDocument/2006/relationships/tags" Target="../tags/tag57.xml"/><Relationship Id="rId10" Type="http://schemas.openxmlformats.org/officeDocument/2006/relationships/tags" Target="../tags/tag56.xml"/><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6" name="TextBox 6"/>
          <p:cNvSpPr txBox="1"/>
          <p:nvPr/>
        </p:nvSpPr>
        <p:spPr>
          <a:xfrm>
            <a:off x="2664042" y="1746792"/>
            <a:ext cx="6863915" cy="2153145"/>
          </a:xfrm>
          <a:prstGeom prst="rect">
            <a:avLst/>
          </a:prstGeom>
        </p:spPr>
        <p:txBody>
          <a:bodyPr vert="horz" wrap="square" lIns="0" tIns="0" rIns="0" bIns="0" rtlCol="0" anchor="ctr" anchorCtr="1">
            <a:noAutofit/>
          </a:bodyPr>
          <a:lstStyle/>
          <a:p>
            <a:pPr algn="r">
              <a:lnSpc>
                <a:spcPct val="120000"/>
              </a:lnSpc>
              <a:spcBef>
                <a:spcPts val="375"/>
              </a:spcBef>
            </a:pPr>
            <a:r>
              <a:rPr lang="en-US" sz="4400" b="1">
                <a:solidFill>
                  <a:srgbClr val="C00000">
                    <a:alpha val="100000"/>
                  </a:srgbClr>
                </a:solidFill>
                <a:latin typeface="Noto Sans SC" panose="020B0200000000000000" charset="-122"/>
                <a:ea typeface="Noto Sans SC" panose="020B0200000000000000" charset="-122"/>
                <a:cs typeface="Noto Sans SC" panose="020B0200000000000000" charset="-122"/>
              </a:rPr>
              <a:t>2024</a:t>
            </a:r>
            <a:endParaRPr lang="en-US" sz="4400" b="1">
              <a:solidFill>
                <a:srgbClr val="C00000">
                  <a:alpha val="100000"/>
                </a:srgbClr>
              </a:solidFill>
              <a:latin typeface="Noto Sans SC" panose="020B0200000000000000" charset="-122"/>
              <a:ea typeface="Noto Sans SC" panose="020B0200000000000000" charset="-122"/>
              <a:cs typeface="Noto Sans SC" panose="020B0200000000000000" charset="-122"/>
            </a:endParaRPr>
          </a:p>
          <a:p>
            <a:pPr algn="r">
              <a:lnSpc>
                <a:spcPct val="120000"/>
              </a:lnSpc>
              <a:spcBef>
                <a:spcPts val="375"/>
              </a:spcBef>
            </a:pPr>
            <a:r>
              <a:rPr lang="zh-CN" altLang="en-US" sz="4400" b="1">
                <a:solidFill>
                  <a:srgbClr val="C00000">
                    <a:alpha val="100000"/>
                  </a:srgbClr>
                </a:solidFill>
                <a:latin typeface="Noto Sans SC" panose="020B0200000000000000" charset="-122"/>
                <a:ea typeface="Noto Sans SC" panose="020B0200000000000000" charset="-122"/>
                <a:cs typeface="Noto Sans SC" panose="020B0200000000000000" charset="-122"/>
              </a:rPr>
              <a:t>建湖金拓机械制造有限公司</a:t>
            </a:r>
            <a:endParaRPr lang="zh-CN" altLang="en-US" sz="4400" b="1">
              <a:solidFill>
                <a:srgbClr val="C00000">
                  <a:alpha val="100000"/>
                </a:srgbClr>
              </a:solidFill>
              <a:latin typeface="Noto Sans SC" panose="020B0200000000000000" charset="-122"/>
              <a:ea typeface="Noto Sans SC" panose="020B0200000000000000" charset="-122"/>
              <a:cs typeface="Noto Sans SC" panose="020B0200000000000000" charset="-122"/>
            </a:endParaRPr>
          </a:p>
          <a:p>
            <a:pPr algn="r">
              <a:lnSpc>
                <a:spcPct val="120000"/>
              </a:lnSpc>
              <a:spcBef>
                <a:spcPts val="375"/>
              </a:spcBef>
            </a:pPr>
            <a:r>
              <a:rPr lang="zh-CN" altLang="en-US" sz="3600" b="1">
                <a:solidFill>
                  <a:srgbClr val="C00000">
                    <a:alpha val="100000"/>
                  </a:srgbClr>
                </a:solidFill>
                <a:latin typeface="Noto Sans SC" panose="020B0200000000000000" charset="-122"/>
                <a:ea typeface="Noto Sans SC" panose="020B0200000000000000" charset="-122"/>
                <a:cs typeface="Noto Sans SC" panose="020B0200000000000000" charset="-122"/>
              </a:rPr>
              <a:t>环境、社会及治理（</a:t>
            </a:r>
            <a:r>
              <a:rPr lang="en-US" altLang="zh-CN" sz="3600" b="1">
                <a:solidFill>
                  <a:srgbClr val="C00000">
                    <a:alpha val="100000"/>
                  </a:srgbClr>
                </a:solidFill>
                <a:latin typeface="Noto Sans SC" panose="020B0200000000000000" charset="-122"/>
                <a:ea typeface="Noto Sans SC" panose="020B0200000000000000" charset="-122"/>
                <a:cs typeface="Noto Sans SC" panose="020B0200000000000000" charset="-122"/>
              </a:rPr>
              <a:t>ESG</a:t>
            </a:r>
            <a:r>
              <a:rPr lang="zh-CN" altLang="en-US" sz="3600" b="1">
                <a:solidFill>
                  <a:srgbClr val="C00000">
                    <a:alpha val="100000"/>
                  </a:srgbClr>
                </a:solidFill>
                <a:latin typeface="Noto Sans SC" panose="020B0200000000000000" charset="-122"/>
                <a:ea typeface="Noto Sans SC" panose="020B0200000000000000" charset="-122"/>
                <a:cs typeface="Noto Sans SC" panose="020B0200000000000000" charset="-122"/>
              </a:rPr>
              <a:t>）报告</a:t>
            </a:r>
            <a:endParaRPr lang="zh-CN" altLang="en-US" sz="3600" b="1">
              <a:solidFill>
                <a:srgbClr val="C00000">
                  <a:alpha val="100000"/>
                </a:srgbClr>
              </a:solidFill>
              <a:latin typeface="Noto Sans SC" panose="020B0200000000000000" charset="-122"/>
              <a:ea typeface="Noto Sans SC" panose="020B0200000000000000" charset="-122"/>
              <a:cs typeface="Noto Sans SC" panose="020B0200000000000000"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flipH="1">
            <a:off x="8283662" y="1555515"/>
            <a:ext cx="4646478" cy="5363414"/>
          </a:xfrm>
          <a:prstGeom prst="parallelogram">
            <a:avLst/>
          </a:prstGeom>
          <a:gradFill>
            <a:gsLst>
              <a:gs pos="0">
                <a:schemeClr val="accent2">
                  <a:alpha val="32000"/>
                </a:schemeClr>
              </a:gs>
              <a:gs pos="100000">
                <a:schemeClr val="lt1">
                  <a:alpha val="32000"/>
                </a:schemeClr>
              </a:gs>
            </a:gsLst>
            <a:lin ang="16200000"/>
          </a:gradFill>
        </p:spPr>
      </p:sp>
      <p:sp>
        <p:nvSpPr>
          <p:cNvPr id="3" name="AutoShape 3"/>
          <p:cNvSpPr/>
          <p:nvPr/>
        </p:nvSpPr>
        <p:spPr>
          <a:xfrm flipH="1">
            <a:off x="7317938" y="0"/>
            <a:ext cx="4139861" cy="5318227"/>
          </a:xfrm>
          <a:prstGeom prst="parallelogram">
            <a:avLst/>
          </a:prstGeom>
          <a:gradFill>
            <a:gsLst>
              <a:gs pos="0">
                <a:schemeClr val="accent1">
                  <a:alpha val="50000"/>
                </a:schemeClr>
              </a:gs>
              <a:gs pos="100000">
                <a:schemeClr val="accent1">
                  <a:alpha val="50000"/>
                  <a:lumMod val="40000"/>
                  <a:lumOff val="60000"/>
                </a:schemeClr>
              </a:gs>
            </a:gsLst>
            <a:lin ang="5400000"/>
          </a:gradFill>
        </p:spPr>
      </p:sp>
      <p:sp>
        <p:nvSpPr>
          <p:cNvPr id="4" name="Freeform 4"/>
          <p:cNvSpPr/>
          <p:nvPr/>
        </p:nvSpPr>
        <p:spPr>
          <a:xfrm flipH="1">
            <a:off x="885093" y="1997560"/>
            <a:ext cx="233305" cy="250211"/>
          </a:xfrm>
          <a:custGeom>
            <a:avLst/>
            <a:gdLst/>
            <a:ahLst/>
            <a:cxnLst/>
            <a:rect l="l" t="t" r="r" b="b"/>
            <a:pathLst>
              <a:path w="1905000" h="1905000">
                <a:moveTo>
                  <a:pt x="762000" y="0"/>
                </a:moveTo>
                <a:lnTo>
                  <a:pt x="1905000" y="0"/>
                </a:lnTo>
                <a:lnTo>
                  <a:pt x="1143000" y="952500"/>
                </a:lnTo>
                <a:lnTo>
                  <a:pt x="1905000" y="1905000"/>
                </a:lnTo>
                <a:lnTo>
                  <a:pt x="762000" y="1905000"/>
                </a:lnTo>
                <a:lnTo>
                  <a:pt x="0" y="952500"/>
                </a:lnTo>
                <a:lnTo>
                  <a:pt x="762000" y="0"/>
                </a:lnTo>
              </a:path>
            </a:pathLst>
          </a:custGeom>
          <a:solidFill>
            <a:schemeClr val="accent2">
              <a:alpha val="100000"/>
            </a:schemeClr>
          </a:solidFill>
        </p:spPr>
      </p:sp>
      <p:sp>
        <p:nvSpPr>
          <p:cNvPr id="5" name="Freeform 5"/>
          <p:cNvSpPr/>
          <p:nvPr/>
        </p:nvSpPr>
        <p:spPr>
          <a:xfrm flipH="1">
            <a:off x="1149171" y="1997560"/>
            <a:ext cx="233305" cy="250211"/>
          </a:xfrm>
          <a:custGeom>
            <a:avLst/>
            <a:gdLst/>
            <a:ahLst/>
            <a:cxnLst/>
            <a:rect l="l" t="t" r="r" b="b"/>
            <a:pathLst>
              <a:path w="1905000" h="1905000">
                <a:moveTo>
                  <a:pt x="762000" y="0"/>
                </a:moveTo>
                <a:lnTo>
                  <a:pt x="1905000" y="0"/>
                </a:lnTo>
                <a:lnTo>
                  <a:pt x="1143000" y="952500"/>
                </a:lnTo>
                <a:lnTo>
                  <a:pt x="1905000" y="1905000"/>
                </a:lnTo>
                <a:lnTo>
                  <a:pt x="762000" y="1905000"/>
                </a:lnTo>
                <a:lnTo>
                  <a:pt x="0" y="952500"/>
                </a:lnTo>
                <a:lnTo>
                  <a:pt x="762000" y="0"/>
                </a:lnTo>
              </a:path>
            </a:pathLst>
          </a:custGeom>
          <a:solidFill>
            <a:schemeClr val="accent2">
              <a:alpha val="100000"/>
            </a:schemeClr>
          </a:solidFill>
        </p:spPr>
      </p:sp>
      <p:sp>
        <p:nvSpPr>
          <p:cNvPr id="6" name="Freeform 6"/>
          <p:cNvSpPr/>
          <p:nvPr/>
        </p:nvSpPr>
        <p:spPr>
          <a:xfrm flipH="1">
            <a:off x="1382476" y="1997560"/>
            <a:ext cx="233305" cy="250211"/>
          </a:xfrm>
          <a:custGeom>
            <a:avLst/>
            <a:gdLst/>
            <a:ahLst/>
            <a:cxnLst/>
            <a:rect l="l" t="t" r="r" b="b"/>
            <a:pathLst>
              <a:path w="1905000" h="1905000">
                <a:moveTo>
                  <a:pt x="762000" y="0"/>
                </a:moveTo>
                <a:lnTo>
                  <a:pt x="1905000" y="0"/>
                </a:lnTo>
                <a:lnTo>
                  <a:pt x="1143000" y="952500"/>
                </a:lnTo>
                <a:lnTo>
                  <a:pt x="1905000" y="1905000"/>
                </a:lnTo>
                <a:lnTo>
                  <a:pt x="762000" y="1905000"/>
                </a:lnTo>
                <a:lnTo>
                  <a:pt x="0" y="952500"/>
                </a:lnTo>
                <a:lnTo>
                  <a:pt x="762000" y="0"/>
                </a:lnTo>
              </a:path>
            </a:pathLst>
          </a:custGeom>
          <a:solidFill>
            <a:schemeClr val="accent2">
              <a:alpha val="100000"/>
            </a:schemeClr>
          </a:solidFill>
        </p:spPr>
      </p:sp>
      <p:cxnSp>
        <p:nvCxnSpPr>
          <p:cNvPr id="7" name="Connector 7"/>
          <p:cNvCxnSpPr/>
          <p:nvPr/>
        </p:nvCxnSpPr>
        <p:spPr>
          <a:xfrm>
            <a:off x="902834" y="5318718"/>
            <a:ext cx="1733973" cy="0"/>
          </a:xfrm>
          <a:prstGeom prst="line">
            <a:avLst/>
          </a:prstGeom>
          <a:ln w="9525">
            <a:solidFill>
              <a:schemeClr val="accent1"/>
            </a:solidFill>
            <a:prstDash val="solid"/>
            <a:headEnd type="none"/>
            <a:tailEnd type="none"/>
          </a:ln>
        </p:spPr>
        <p:style>
          <a:lnRef idx="0">
            <a:schemeClr val="accent1"/>
          </a:lnRef>
          <a:fillRef idx="1">
            <a:schemeClr val="accent1"/>
          </a:fillRef>
          <a:effectRef idx="0">
            <a:schemeClr val="accent1"/>
          </a:effectRef>
          <a:fontRef idx="minor">
            <a:schemeClr val="lt1"/>
          </a:fontRef>
        </p:style>
      </p:cxnSp>
      <p:sp>
        <p:nvSpPr>
          <p:cNvPr id="8" name="TextBox 8"/>
          <p:cNvSpPr txBox="1"/>
          <p:nvPr/>
        </p:nvSpPr>
        <p:spPr>
          <a:xfrm>
            <a:off x="753316" y="2122666"/>
            <a:ext cx="8686800" cy="1981200"/>
          </a:xfrm>
          <a:prstGeom prst="rect">
            <a:avLst/>
          </a:prstGeom>
        </p:spPr>
        <p:txBody>
          <a:bodyPr vert="horz" wrap="square" lIns="123825" tIns="123825" rIns="57150" bIns="123825" rtlCol="0" anchor="t" anchorCtr="0">
            <a:spAutoFit/>
          </a:bodyPr>
          <a:lstStyle/>
          <a:p>
            <a:pPr>
              <a:lnSpc>
                <a:spcPct val="150000"/>
              </a:lnSpc>
            </a:pPr>
            <a:r>
              <a:rPr lang="en-US" sz="7275" b="1">
                <a:solidFill>
                  <a:schemeClr val="accent1">
                    <a:alpha val="100000"/>
                  </a:schemeClr>
                </a:solidFill>
                <a:latin typeface="Noto Sans SC" panose="020B0200000000000000" charset="-122"/>
                <a:ea typeface="Noto Sans SC" panose="020B0200000000000000" charset="-122"/>
                <a:cs typeface="Noto Sans SC" panose="020B0200000000000000" charset="-122"/>
              </a:rPr>
              <a:t>02</a:t>
            </a:r>
            <a:endParaRPr lang="en-US" sz="7275"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9" name="Freeform 9"/>
          <p:cNvSpPr/>
          <p:nvPr/>
        </p:nvSpPr>
        <p:spPr>
          <a:xfrm flipH="1">
            <a:off x="2595419" y="5249630"/>
            <a:ext cx="116652" cy="125106"/>
          </a:xfrm>
          <a:custGeom>
            <a:avLst/>
            <a:gdLst/>
            <a:ahLst/>
            <a:cxnLst/>
            <a:rect l="l" t="t" r="r" b="b"/>
            <a:pathLst>
              <a:path w="1905000" h="1905000">
                <a:moveTo>
                  <a:pt x="762000" y="0"/>
                </a:moveTo>
                <a:lnTo>
                  <a:pt x="1905000" y="0"/>
                </a:lnTo>
                <a:lnTo>
                  <a:pt x="1143000" y="952500"/>
                </a:lnTo>
                <a:lnTo>
                  <a:pt x="1905000" y="1905000"/>
                </a:lnTo>
                <a:lnTo>
                  <a:pt x="762000" y="1905000"/>
                </a:lnTo>
                <a:lnTo>
                  <a:pt x="0" y="952500"/>
                </a:lnTo>
                <a:lnTo>
                  <a:pt x="762000" y="0"/>
                </a:lnTo>
              </a:path>
            </a:pathLst>
          </a:custGeom>
          <a:solidFill>
            <a:schemeClr val="accent1">
              <a:alpha val="100000"/>
            </a:schemeClr>
          </a:solidFill>
        </p:spPr>
      </p:sp>
      <p:sp>
        <p:nvSpPr>
          <p:cNvPr id="10" name="AutoShape 10"/>
          <p:cNvSpPr/>
          <p:nvPr/>
        </p:nvSpPr>
        <p:spPr>
          <a:xfrm>
            <a:off x="11307391" y="332232"/>
            <a:ext cx="89762" cy="86430"/>
          </a:xfrm>
          <a:prstGeom prst="ellipse">
            <a:avLst/>
          </a:prstGeom>
          <a:solidFill>
            <a:schemeClr val="accent2">
              <a:alpha val="100000"/>
            </a:schemeClr>
          </a:solidFill>
        </p:spPr>
      </p:sp>
      <p:sp>
        <p:nvSpPr>
          <p:cNvPr id="11" name="AutoShape 11"/>
          <p:cNvSpPr/>
          <p:nvPr/>
        </p:nvSpPr>
        <p:spPr>
          <a:xfrm>
            <a:off x="11736478" y="332232"/>
            <a:ext cx="89762" cy="86430"/>
          </a:xfrm>
          <a:prstGeom prst="ellipse">
            <a:avLst/>
          </a:prstGeom>
          <a:solidFill>
            <a:schemeClr val="accent2">
              <a:alpha val="100000"/>
            </a:schemeClr>
          </a:solidFill>
        </p:spPr>
      </p:sp>
      <p:sp>
        <p:nvSpPr>
          <p:cNvPr id="12" name="AutoShape 12"/>
          <p:cNvSpPr/>
          <p:nvPr/>
        </p:nvSpPr>
        <p:spPr>
          <a:xfrm>
            <a:off x="11346376" y="332232"/>
            <a:ext cx="436199" cy="86430"/>
          </a:xfrm>
          <a:prstGeom prst="rect">
            <a:avLst/>
          </a:prstGeom>
          <a:solidFill>
            <a:schemeClr val="accent2">
              <a:alpha val="100000"/>
            </a:schemeClr>
          </a:solidFill>
        </p:spPr>
      </p:sp>
      <p:sp>
        <p:nvSpPr>
          <p:cNvPr id="13" name="AutoShape 13"/>
          <p:cNvSpPr/>
          <p:nvPr/>
        </p:nvSpPr>
        <p:spPr>
          <a:xfrm>
            <a:off x="11307391" y="508550"/>
            <a:ext cx="89762" cy="86430"/>
          </a:xfrm>
          <a:prstGeom prst="ellipse">
            <a:avLst/>
          </a:prstGeom>
          <a:solidFill>
            <a:schemeClr val="accent2">
              <a:alpha val="100000"/>
            </a:schemeClr>
          </a:solidFill>
        </p:spPr>
      </p:sp>
      <p:sp>
        <p:nvSpPr>
          <p:cNvPr id="14" name="AutoShape 14"/>
          <p:cNvSpPr/>
          <p:nvPr/>
        </p:nvSpPr>
        <p:spPr>
          <a:xfrm>
            <a:off x="11736478" y="508550"/>
            <a:ext cx="89762" cy="86430"/>
          </a:xfrm>
          <a:prstGeom prst="ellipse">
            <a:avLst/>
          </a:prstGeom>
          <a:solidFill>
            <a:schemeClr val="accent2">
              <a:alpha val="100000"/>
            </a:schemeClr>
          </a:solidFill>
        </p:spPr>
      </p:sp>
      <p:sp>
        <p:nvSpPr>
          <p:cNvPr id="15" name="AutoShape 15"/>
          <p:cNvSpPr/>
          <p:nvPr/>
        </p:nvSpPr>
        <p:spPr>
          <a:xfrm>
            <a:off x="11346376" y="508550"/>
            <a:ext cx="436199" cy="86430"/>
          </a:xfrm>
          <a:prstGeom prst="rect">
            <a:avLst/>
          </a:prstGeom>
          <a:solidFill>
            <a:schemeClr val="accent2">
              <a:alpha val="100000"/>
            </a:schemeClr>
          </a:solidFill>
        </p:spPr>
      </p:sp>
      <p:sp>
        <p:nvSpPr>
          <p:cNvPr id="16" name="AutoShape 16"/>
          <p:cNvSpPr/>
          <p:nvPr/>
        </p:nvSpPr>
        <p:spPr>
          <a:xfrm>
            <a:off x="11307391" y="684869"/>
            <a:ext cx="89762" cy="86430"/>
          </a:xfrm>
          <a:prstGeom prst="ellipse">
            <a:avLst/>
          </a:prstGeom>
          <a:solidFill>
            <a:schemeClr val="accent2">
              <a:alpha val="100000"/>
            </a:schemeClr>
          </a:solidFill>
        </p:spPr>
      </p:sp>
      <p:sp>
        <p:nvSpPr>
          <p:cNvPr id="17" name="AutoShape 17"/>
          <p:cNvSpPr/>
          <p:nvPr/>
        </p:nvSpPr>
        <p:spPr>
          <a:xfrm>
            <a:off x="11736478" y="684869"/>
            <a:ext cx="89762" cy="86430"/>
          </a:xfrm>
          <a:prstGeom prst="ellipse">
            <a:avLst/>
          </a:prstGeom>
          <a:solidFill>
            <a:schemeClr val="accent2">
              <a:alpha val="100000"/>
            </a:schemeClr>
          </a:solidFill>
        </p:spPr>
      </p:sp>
      <p:sp>
        <p:nvSpPr>
          <p:cNvPr id="18" name="AutoShape 18"/>
          <p:cNvSpPr/>
          <p:nvPr/>
        </p:nvSpPr>
        <p:spPr>
          <a:xfrm>
            <a:off x="11346376" y="684869"/>
            <a:ext cx="436199" cy="86430"/>
          </a:xfrm>
          <a:prstGeom prst="rect">
            <a:avLst/>
          </a:prstGeom>
          <a:solidFill>
            <a:schemeClr val="accent2">
              <a:alpha val="100000"/>
            </a:schemeClr>
          </a:solidFill>
        </p:spPr>
      </p:sp>
      <p:sp>
        <p:nvSpPr>
          <p:cNvPr id="19" name="TextBox 19"/>
          <p:cNvSpPr txBox="1"/>
          <p:nvPr/>
        </p:nvSpPr>
        <p:spPr>
          <a:xfrm>
            <a:off x="753316" y="3917188"/>
            <a:ext cx="7229475" cy="957580"/>
          </a:xfrm>
          <a:prstGeom prst="rect">
            <a:avLst/>
          </a:prstGeom>
        </p:spPr>
        <p:txBody>
          <a:bodyPr vert="horz" wrap="square" lIns="123825" tIns="123825" rIns="57150" bIns="123825" rtlCol="0" anchor="ctr" anchorCtr="0">
            <a:spAutoFit/>
          </a:bodyPr>
          <a:lstStyle/>
          <a:p>
            <a:pPr>
              <a:lnSpc>
                <a:spcPct val="150000"/>
              </a:lnSpc>
            </a:pPr>
            <a:r>
              <a:rPr lang="zh-CN" altLang="en-US" sz="3075" b="1">
                <a:solidFill>
                  <a:schemeClr val="dk1">
                    <a:alpha val="100000"/>
                  </a:schemeClr>
                </a:solidFill>
                <a:latin typeface="Noto Sans SC" panose="020B0200000000000000" charset="-122"/>
                <a:ea typeface="Noto Sans SC" panose="020B0200000000000000" charset="-122"/>
                <a:cs typeface="Noto Sans SC" panose="020B0200000000000000" charset="-122"/>
              </a:rPr>
              <a:t>科技赋能</a:t>
            </a:r>
            <a:r>
              <a:rPr lang="en-US" altLang="zh-CN" sz="3075" b="1">
                <a:solidFill>
                  <a:schemeClr val="dk1">
                    <a:alpha val="100000"/>
                  </a:schemeClr>
                </a:solidFill>
                <a:latin typeface="Noto Sans SC" panose="020B0200000000000000" charset="-122"/>
                <a:ea typeface="Noto Sans SC" panose="020B0200000000000000" charset="-122"/>
                <a:cs typeface="Noto Sans SC" panose="020B0200000000000000" charset="-122"/>
              </a:rPr>
              <a:t>    </a:t>
            </a:r>
            <a:r>
              <a:rPr lang="zh-CN" altLang="en-US" sz="3075" b="1">
                <a:solidFill>
                  <a:schemeClr val="dk1">
                    <a:alpha val="100000"/>
                  </a:schemeClr>
                </a:solidFill>
                <a:latin typeface="Noto Sans SC" panose="020B0200000000000000" charset="-122"/>
                <a:ea typeface="Noto Sans SC" panose="020B0200000000000000" charset="-122"/>
                <a:cs typeface="Noto Sans SC" panose="020B0200000000000000" charset="-122"/>
              </a:rPr>
              <a:t>智创未来</a:t>
            </a:r>
            <a:endParaRPr lang="zh-CN" altLang="en-US" sz="3075" b="1">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476023" y="265328"/>
            <a:ext cx="11239500" cy="914400"/>
          </a:xfrm>
          <a:prstGeom prst="rect">
            <a:avLst/>
          </a:prstGeom>
        </p:spPr>
        <p:txBody>
          <a:bodyPr vert="horz" wrap="square" lIns="123825" tIns="123825" rIns="57150" bIns="123825" rtlCol="0" anchor="ctr" anchorCtr="0">
            <a:noAutofit/>
          </a:bodyPr>
          <a:lstStyle/>
          <a:p>
            <a:pPr>
              <a:lnSpc>
                <a:spcPct val="140000"/>
              </a:lnSpc>
            </a:pPr>
            <a:r>
              <a:rPr lang="zh-CN" altLang="en-US" sz="3000" b="1">
                <a:solidFill>
                  <a:schemeClr val="dk2">
                    <a:alpha val="100000"/>
                  </a:schemeClr>
                </a:solidFill>
                <a:latin typeface="Noto Sans SC" panose="020B0200000000000000" charset="-122"/>
                <a:ea typeface="Noto Sans SC" panose="020B0200000000000000" charset="-122"/>
                <a:cs typeface="Noto Sans SC" panose="020B0200000000000000" charset="-122"/>
              </a:rPr>
              <a:t>体系建设</a:t>
            </a:r>
            <a:endParaRPr lang="zh-CN" altLang="en-US" sz="3000" b="1">
              <a:solidFill>
                <a:schemeClr val="dk2">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3" name="TextBox 3"/>
          <p:cNvSpPr txBox="1"/>
          <p:nvPr>
            <p:custDataLst>
              <p:tags r:id="rId2"/>
            </p:custDataLst>
          </p:nvPr>
        </p:nvSpPr>
        <p:spPr>
          <a:xfrm>
            <a:off x="1297192" y="1308287"/>
            <a:ext cx="4348638" cy="605790"/>
          </a:xfrm>
          <a:prstGeom prst="rect">
            <a:avLst/>
          </a:prstGeom>
        </p:spPr>
        <p:txBody>
          <a:bodyPr vert="horz" wrap="square" lIns="123825" tIns="123825" rIns="57150" bIns="123825" rtlCol="0" anchor="ctr" anchorCtr="0">
            <a:noAutofit/>
          </a:bodyPr>
          <a:lstStyle/>
          <a:p>
            <a:pPr>
              <a:lnSpc>
                <a:spcPct val="120000"/>
              </a:lnSpc>
              <a:spcBef>
                <a:spcPts val="450"/>
              </a:spcBef>
            </a:pPr>
            <a:r>
              <a:rPr lang="zh-CN" altLang="en-US" sz="2000" b="1">
                <a:solidFill>
                  <a:schemeClr val="accent1">
                    <a:alpha val="100000"/>
                  </a:schemeClr>
                </a:solidFill>
                <a:latin typeface="Noto Sans SC" panose="020B0200000000000000" charset="-122"/>
                <a:ea typeface="Noto Sans SC" panose="020B0200000000000000" charset="-122"/>
                <a:cs typeface="Noto Sans SC" panose="020B0200000000000000" charset="-122"/>
              </a:rPr>
              <a:t>质量管理体系</a:t>
            </a:r>
            <a:endParaRPr lang="zh-CN" altLang="en-US" sz="20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4" name="TextBox 4"/>
          <p:cNvSpPr txBox="1"/>
          <p:nvPr>
            <p:custDataLst>
              <p:tags r:id="rId3"/>
            </p:custDataLst>
          </p:nvPr>
        </p:nvSpPr>
        <p:spPr>
          <a:xfrm>
            <a:off x="1297305" y="1752600"/>
            <a:ext cx="5019675" cy="708660"/>
          </a:xfrm>
          <a:prstGeom prst="rect">
            <a:avLst/>
          </a:prstGeom>
        </p:spPr>
        <p:txBody>
          <a:bodyPr vert="horz" wrap="square" lIns="123825" tIns="0" rIns="57150" bIns="0" rtlCol="0" anchor="t" anchorCtr="0">
            <a:noAutofit/>
          </a:bodyPr>
          <a:lstStyle/>
          <a:p>
            <a:pPr>
              <a:lnSpc>
                <a:spcPct val="140000"/>
              </a:lnSpc>
            </a:pPr>
            <a:r>
              <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公司已通过质量管理认证，并获得证书。</a:t>
            </a:r>
            <a:endPar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5" name="AutoShape 5"/>
          <p:cNvSpPr/>
          <p:nvPr>
            <p:custDataLst>
              <p:tags r:id="rId4"/>
            </p:custDataLst>
          </p:nvPr>
        </p:nvSpPr>
        <p:spPr>
          <a:xfrm>
            <a:off x="839115" y="1512589"/>
            <a:ext cx="197186" cy="197186"/>
          </a:xfrm>
          <a:prstGeom prst="ellipse">
            <a:avLst/>
          </a:prstGeom>
          <a:solidFill>
            <a:schemeClr val="accent1">
              <a:alpha val="100000"/>
            </a:schemeClr>
          </a:solidFill>
        </p:spPr>
      </p:sp>
      <p:sp>
        <p:nvSpPr>
          <p:cNvPr id="6" name="AutoShape 6"/>
          <p:cNvSpPr/>
          <p:nvPr>
            <p:custDataLst>
              <p:tags r:id="rId5"/>
            </p:custDataLst>
          </p:nvPr>
        </p:nvSpPr>
        <p:spPr>
          <a:xfrm>
            <a:off x="839115" y="2140488"/>
            <a:ext cx="197186" cy="197186"/>
          </a:xfrm>
          <a:prstGeom prst="ellipse">
            <a:avLst/>
          </a:prstGeom>
          <a:solidFill>
            <a:schemeClr val="accent1">
              <a:alpha val="100000"/>
            </a:schemeClr>
          </a:solidFill>
        </p:spPr>
      </p:sp>
      <p:sp>
        <p:nvSpPr>
          <p:cNvPr id="7" name="AutoShape 7"/>
          <p:cNvSpPr/>
          <p:nvPr>
            <p:custDataLst>
              <p:tags r:id="rId6"/>
            </p:custDataLst>
          </p:nvPr>
        </p:nvSpPr>
        <p:spPr>
          <a:xfrm>
            <a:off x="839115" y="5589255"/>
            <a:ext cx="197186" cy="197186"/>
          </a:xfrm>
          <a:prstGeom prst="ellipse">
            <a:avLst/>
          </a:prstGeom>
          <a:solidFill>
            <a:schemeClr val="accent1">
              <a:alpha val="100000"/>
            </a:schemeClr>
          </a:solidFill>
        </p:spPr>
      </p:sp>
      <p:sp>
        <p:nvSpPr>
          <p:cNvPr id="9" name="AutoShape 9"/>
          <p:cNvSpPr/>
          <p:nvPr>
            <p:custDataLst>
              <p:tags r:id="rId7"/>
            </p:custDataLst>
          </p:nvPr>
        </p:nvSpPr>
        <p:spPr>
          <a:xfrm>
            <a:off x="839115" y="3886091"/>
            <a:ext cx="197186" cy="197186"/>
          </a:xfrm>
          <a:prstGeom prst="ellipse">
            <a:avLst/>
          </a:prstGeom>
          <a:solidFill>
            <a:schemeClr val="accent1">
              <a:alpha val="100000"/>
            </a:schemeClr>
          </a:solidFill>
        </p:spPr>
      </p:sp>
      <p:sp>
        <p:nvSpPr>
          <p:cNvPr id="10" name="TextBox 10"/>
          <p:cNvSpPr txBox="1"/>
          <p:nvPr>
            <p:custDataLst>
              <p:tags r:id="rId8"/>
            </p:custDataLst>
          </p:nvPr>
        </p:nvSpPr>
        <p:spPr>
          <a:xfrm>
            <a:off x="1297192" y="1936176"/>
            <a:ext cx="4348638" cy="605790"/>
          </a:xfrm>
          <a:prstGeom prst="rect">
            <a:avLst/>
          </a:prstGeom>
        </p:spPr>
        <p:txBody>
          <a:bodyPr vert="horz" wrap="square" lIns="123825" tIns="123825" rIns="57150" bIns="123825" rtlCol="0" anchor="ctr" anchorCtr="0">
            <a:noAutofit/>
          </a:bodyPr>
          <a:lstStyle/>
          <a:p>
            <a:pPr>
              <a:lnSpc>
                <a:spcPct val="120000"/>
              </a:lnSpc>
              <a:spcBef>
                <a:spcPts val="450"/>
              </a:spcBef>
            </a:pPr>
            <a:r>
              <a:rPr lang="zh-CN" altLang="en-US" sz="2000" b="1">
                <a:solidFill>
                  <a:schemeClr val="accent1">
                    <a:alpha val="100000"/>
                  </a:schemeClr>
                </a:solidFill>
                <a:latin typeface="Noto Sans SC" panose="020B0200000000000000" charset="-122"/>
                <a:ea typeface="Noto Sans SC" panose="020B0200000000000000" charset="-122"/>
                <a:cs typeface="Noto Sans SC" panose="020B0200000000000000" charset="-122"/>
              </a:rPr>
              <a:t>环境管理体系</a:t>
            </a:r>
            <a:endParaRPr lang="zh-CN" altLang="en-US" sz="20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1" name="TextBox 11"/>
          <p:cNvSpPr txBox="1"/>
          <p:nvPr>
            <p:custDataLst>
              <p:tags r:id="rId9"/>
            </p:custDataLst>
          </p:nvPr>
        </p:nvSpPr>
        <p:spPr>
          <a:xfrm>
            <a:off x="1278890" y="2366010"/>
            <a:ext cx="6419850" cy="708660"/>
          </a:xfrm>
          <a:prstGeom prst="rect">
            <a:avLst/>
          </a:prstGeom>
        </p:spPr>
        <p:txBody>
          <a:bodyPr vert="horz" wrap="square" lIns="123825" tIns="0" rIns="57150" bIns="0" rtlCol="0" anchor="t" anchorCtr="0">
            <a:noAutofit/>
          </a:bodyPr>
          <a:lstStyle/>
          <a:p>
            <a:pPr algn="just">
              <a:lnSpc>
                <a:spcPct val="140000"/>
              </a:lnSpc>
            </a:pPr>
            <a:r>
              <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公司已通过环境管理体系认证，并获得证书</a:t>
            </a:r>
            <a:r>
              <a:rPr 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a:t>
            </a:r>
            <a:r>
              <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每月组织内部环保审查小组，对生产车间、仓储区域等进行全面检查，重点核查环保设备运行状态、废弃物存储规范等，全年共开展</a:t>
            </a:r>
            <a:r>
              <a:rPr lang="en-US" altLang="zh-CN" sz="1350">
                <a:solidFill>
                  <a:schemeClr val="dk1">
                    <a:alpha val="100000"/>
                  </a:schemeClr>
                </a:solidFill>
                <a:latin typeface="Noto Sans SC" panose="020B0200000000000000" charset="-122"/>
                <a:ea typeface="Noto Sans SC" panose="020B0200000000000000" charset="-122"/>
                <a:cs typeface="Noto Sans SC" panose="020B0200000000000000" charset="-122"/>
              </a:rPr>
              <a:t>12</a:t>
            </a:r>
            <a:r>
              <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次内部审查，发现并整改问题</a:t>
            </a:r>
            <a:r>
              <a:rPr lang="en-US" altLang="zh-CN" sz="1350">
                <a:solidFill>
                  <a:schemeClr val="dk1">
                    <a:alpha val="100000"/>
                  </a:schemeClr>
                </a:solidFill>
                <a:latin typeface="Noto Sans SC" panose="020B0200000000000000" charset="-122"/>
                <a:ea typeface="Noto Sans SC" panose="020B0200000000000000" charset="-122"/>
                <a:cs typeface="Noto Sans SC" panose="020B0200000000000000" charset="-122"/>
              </a:rPr>
              <a:t>21</a:t>
            </a:r>
            <a:r>
              <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项。此外，积极响应地方环保部门要求，主动参与环保法规培训</a:t>
            </a:r>
            <a:r>
              <a:rPr lang="en-US" altLang="zh-CN" sz="1350">
                <a:solidFill>
                  <a:schemeClr val="dk1">
                    <a:alpha val="100000"/>
                  </a:schemeClr>
                </a:solidFill>
                <a:latin typeface="Noto Sans SC" panose="020B0200000000000000" charset="-122"/>
                <a:ea typeface="Noto Sans SC" panose="020B0200000000000000" charset="-122"/>
                <a:cs typeface="Noto Sans SC" panose="020B0200000000000000" charset="-122"/>
              </a:rPr>
              <a:t>4</a:t>
            </a:r>
            <a:r>
              <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次，及时掌握最新环保政策动态，全年环保审批手续办结率</a:t>
            </a:r>
            <a:r>
              <a:rPr lang="en-US" altLang="zh-CN" sz="1350">
                <a:solidFill>
                  <a:schemeClr val="dk1">
                    <a:alpha val="100000"/>
                  </a:schemeClr>
                </a:solidFill>
                <a:latin typeface="Noto Sans SC" panose="020B0200000000000000" charset="-122"/>
                <a:ea typeface="Noto Sans SC" panose="020B0200000000000000" charset="-122"/>
                <a:cs typeface="Noto Sans SC" panose="020B0200000000000000" charset="-122"/>
              </a:rPr>
              <a:t>100%,</a:t>
            </a:r>
            <a:r>
              <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实现零环保违规记录。</a:t>
            </a:r>
            <a:endPar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endParaRPr>
          </a:p>
          <a:p>
            <a:pPr algn="just">
              <a:lnSpc>
                <a:spcPct val="140000"/>
              </a:lnSpc>
            </a:pPr>
            <a:endPar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2" name="TextBox 12"/>
          <p:cNvSpPr txBox="1"/>
          <p:nvPr>
            <p:custDataLst>
              <p:tags r:id="rId10"/>
            </p:custDataLst>
          </p:nvPr>
        </p:nvSpPr>
        <p:spPr>
          <a:xfrm>
            <a:off x="1297192" y="3654241"/>
            <a:ext cx="4348638" cy="605790"/>
          </a:xfrm>
          <a:prstGeom prst="rect">
            <a:avLst/>
          </a:prstGeom>
        </p:spPr>
        <p:txBody>
          <a:bodyPr vert="horz" wrap="square" lIns="123825" tIns="123825" rIns="57150" bIns="123825" rtlCol="0" anchor="ctr" anchorCtr="0">
            <a:noAutofit/>
          </a:bodyPr>
          <a:lstStyle/>
          <a:p>
            <a:pPr>
              <a:lnSpc>
                <a:spcPct val="120000"/>
              </a:lnSpc>
              <a:spcBef>
                <a:spcPts val="450"/>
              </a:spcBef>
            </a:pPr>
            <a:r>
              <a:rPr lang="zh-CN" altLang="en-US" sz="2000" b="1">
                <a:solidFill>
                  <a:schemeClr val="accent1">
                    <a:alpha val="100000"/>
                  </a:schemeClr>
                </a:solidFill>
                <a:latin typeface="Noto Sans SC" panose="020B0200000000000000" charset="-122"/>
                <a:ea typeface="Noto Sans SC" panose="020B0200000000000000" charset="-122"/>
                <a:cs typeface="Noto Sans SC" panose="020B0200000000000000" charset="-122"/>
              </a:rPr>
              <a:t>职业健康安全管理体系</a:t>
            </a:r>
            <a:endParaRPr lang="zh-CN" altLang="en-US" sz="20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3" name="TextBox 13"/>
          <p:cNvSpPr txBox="1"/>
          <p:nvPr>
            <p:custDataLst>
              <p:tags r:id="rId11"/>
            </p:custDataLst>
          </p:nvPr>
        </p:nvSpPr>
        <p:spPr>
          <a:xfrm>
            <a:off x="1297305" y="4116705"/>
            <a:ext cx="6395085" cy="708660"/>
          </a:xfrm>
          <a:prstGeom prst="rect">
            <a:avLst/>
          </a:prstGeom>
        </p:spPr>
        <p:txBody>
          <a:bodyPr vert="horz" wrap="square" lIns="123825" tIns="0" rIns="57150" bIns="0" rtlCol="0" anchor="t" anchorCtr="0">
            <a:noAutofit/>
          </a:bodyPr>
          <a:lstStyle/>
          <a:p>
            <a:pPr algn="just">
              <a:lnSpc>
                <a:spcPct val="140000"/>
              </a:lnSpc>
            </a:pPr>
            <a:r>
              <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公司已通过职业健康安全管理体系认证，并获得证书</a:t>
            </a:r>
            <a:r>
              <a:rPr 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a:t>
            </a:r>
            <a:r>
              <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公司将员工职业健康安全置于首位，构建了全方位、多层次的保障体系。</a:t>
            </a:r>
            <a:r>
              <a:rPr lang="en-US" altLang="zh-CN" sz="1350">
                <a:solidFill>
                  <a:schemeClr val="dk1">
                    <a:alpha val="100000"/>
                  </a:schemeClr>
                </a:solidFill>
                <a:latin typeface="Noto Sans SC" panose="020B0200000000000000" charset="-122"/>
                <a:ea typeface="Noto Sans SC" panose="020B0200000000000000" charset="-122"/>
                <a:cs typeface="Noto Sans SC" panose="020B0200000000000000" charset="-122"/>
              </a:rPr>
              <a:t>2024</a:t>
            </a:r>
            <a:r>
              <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年，组织全员参与制度学习培训</a:t>
            </a:r>
            <a:r>
              <a:rPr lang="en-US" altLang="zh-CN" sz="1350">
                <a:solidFill>
                  <a:schemeClr val="dk1">
                    <a:alpha val="100000"/>
                  </a:schemeClr>
                </a:solidFill>
                <a:latin typeface="Noto Sans SC" panose="020B0200000000000000" charset="-122"/>
                <a:ea typeface="Noto Sans SC" panose="020B0200000000000000" charset="-122"/>
                <a:cs typeface="Noto Sans SC" panose="020B0200000000000000" charset="-122"/>
              </a:rPr>
              <a:t>6</a:t>
            </a:r>
            <a:r>
              <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次，覆盖员工</a:t>
            </a:r>
            <a:r>
              <a:rPr lang="en-US" altLang="zh-CN" sz="1350">
                <a:solidFill>
                  <a:schemeClr val="dk1">
                    <a:alpha val="100000"/>
                  </a:schemeClr>
                </a:solidFill>
                <a:latin typeface="Noto Sans SC" panose="020B0200000000000000" charset="-122"/>
                <a:ea typeface="Noto Sans SC" panose="020B0200000000000000" charset="-122"/>
                <a:cs typeface="Noto Sans SC" panose="020B0200000000000000" charset="-122"/>
              </a:rPr>
              <a:t>100%</a:t>
            </a:r>
            <a:r>
              <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，强化员工安全责任意识。定期对生产设备进行安全检测与维护，</a:t>
            </a:r>
            <a:r>
              <a:rPr lang="en-US" altLang="zh-CN" sz="1350">
                <a:solidFill>
                  <a:schemeClr val="dk1">
                    <a:alpha val="100000"/>
                  </a:schemeClr>
                </a:solidFill>
                <a:latin typeface="Noto Sans SC" panose="020B0200000000000000" charset="-122"/>
                <a:ea typeface="Noto Sans SC" panose="020B0200000000000000" charset="-122"/>
                <a:cs typeface="Noto Sans SC" panose="020B0200000000000000" charset="-122"/>
              </a:rPr>
              <a:t>2024</a:t>
            </a:r>
            <a:r>
              <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年累计完成设备安全检查</a:t>
            </a:r>
            <a:r>
              <a:rPr lang="en-US" altLang="zh-CN" sz="1350">
                <a:solidFill>
                  <a:schemeClr val="dk1">
                    <a:alpha val="100000"/>
                  </a:schemeClr>
                </a:solidFill>
                <a:latin typeface="Noto Sans SC" panose="020B0200000000000000" charset="-122"/>
                <a:ea typeface="Noto Sans SC" panose="020B0200000000000000" charset="-122"/>
                <a:cs typeface="Noto Sans SC" panose="020B0200000000000000" charset="-122"/>
              </a:rPr>
              <a:t>12</a:t>
            </a:r>
            <a:r>
              <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次，维修设备</a:t>
            </a:r>
            <a:r>
              <a:rPr lang="en-US" altLang="zh-CN" sz="1350">
                <a:solidFill>
                  <a:schemeClr val="dk1">
                    <a:alpha val="100000"/>
                  </a:schemeClr>
                </a:solidFill>
                <a:latin typeface="Noto Sans SC" panose="020B0200000000000000" charset="-122"/>
                <a:ea typeface="Noto Sans SC" panose="020B0200000000000000" charset="-122"/>
                <a:cs typeface="Noto Sans SC" panose="020B0200000000000000" charset="-122"/>
              </a:rPr>
              <a:t>24</a:t>
            </a:r>
            <a:r>
              <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台次，及时消除机械伤害、电气故障等安全隐患。</a:t>
            </a:r>
            <a:endPar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endParaRPr>
          </a:p>
          <a:p>
            <a:pPr algn="just">
              <a:lnSpc>
                <a:spcPct val="140000"/>
              </a:lnSpc>
            </a:pPr>
            <a:endPar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4" name="TextBox 14"/>
          <p:cNvSpPr txBox="1"/>
          <p:nvPr>
            <p:custDataLst>
              <p:tags r:id="rId12"/>
            </p:custDataLst>
          </p:nvPr>
        </p:nvSpPr>
        <p:spPr>
          <a:xfrm>
            <a:off x="1307987" y="5372584"/>
            <a:ext cx="4348638" cy="605790"/>
          </a:xfrm>
          <a:prstGeom prst="rect">
            <a:avLst/>
          </a:prstGeom>
        </p:spPr>
        <p:txBody>
          <a:bodyPr vert="horz" wrap="square" lIns="123825" tIns="123825" rIns="57150" bIns="123825" rtlCol="0" anchor="ctr" anchorCtr="0">
            <a:noAutofit/>
          </a:bodyPr>
          <a:lstStyle/>
          <a:p>
            <a:pPr>
              <a:lnSpc>
                <a:spcPct val="120000"/>
              </a:lnSpc>
              <a:spcBef>
                <a:spcPts val="450"/>
              </a:spcBef>
            </a:pPr>
            <a:r>
              <a:rPr lang="zh-CN" altLang="en-US" sz="2000" b="1">
                <a:solidFill>
                  <a:schemeClr val="accent1">
                    <a:alpha val="100000"/>
                  </a:schemeClr>
                </a:solidFill>
                <a:latin typeface="Noto Sans SC" panose="020B0200000000000000" charset="-122"/>
                <a:ea typeface="Noto Sans SC" panose="020B0200000000000000" charset="-122"/>
                <a:cs typeface="Noto Sans SC" panose="020B0200000000000000" charset="-122"/>
              </a:rPr>
              <a:t>能源管理体系</a:t>
            </a:r>
            <a:endParaRPr lang="zh-CN" altLang="en-US" sz="20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5" name="TextBox 15"/>
          <p:cNvSpPr txBox="1"/>
          <p:nvPr>
            <p:custDataLst>
              <p:tags r:id="rId13"/>
            </p:custDataLst>
          </p:nvPr>
        </p:nvSpPr>
        <p:spPr>
          <a:xfrm>
            <a:off x="1308100" y="5867400"/>
            <a:ext cx="5008880" cy="708660"/>
          </a:xfrm>
          <a:prstGeom prst="rect">
            <a:avLst/>
          </a:prstGeom>
        </p:spPr>
        <p:txBody>
          <a:bodyPr vert="horz" wrap="square" lIns="123825" tIns="0" rIns="57150" bIns="0" rtlCol="0" anchor="t" anchorCtr="0">
            <a:noAutofit/>
          </a:bodyPr>
          <a:lstStyle/>
          <a:p>
            <a:pPr>
              <a:lnSpc>
                <a:spcPct val="140000"/>
              </a:lnSpc>
            </a:pPr>
            <a:r>
              <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公司已通过能源管理体系认证，并获得证书</a:t>
            </a:r>
            <a:r>
              <a:rPr 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a:t>
            </a:r>
            <a:endParaRPr lang="en-US" sz="135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pic>
        <p:nvPicPr>
          <p:cNvPr id="18" name="图片 17" descr="附件2-6 环境管理体系证书_00"/>
          <p:cNvPicPr>
            <a:picLocks noChangeAspect="1"/>
          </p:cNvPicPr>
          <p:nvPr/>
        </p:nvPicPr>
        <p:blipFill>
          <a:blip r:embed="rId14"/>
          <a:stretch>
            <a:fillRect/>
          </a:stretch>
        </p:blipFill>
        <p:spPr>
          <a:xfrm>
            <a:off x="9677400" y="1099185"/>
            <a:ext cx="1916145" cy="2710800"/>
          </a:xfrm>
          <a:prstGeom prst="rect">
            <a:avLst/>
          </a:prstGeom>
        </p:spPr>
      </p:pic>
      <p:pic>
        <p:nvPicPr>
          <p:cNvPr id="16" name="图片 15" descr="附件2-8 能源管理体系证书_00"/>
          <p:cNvPicPr>
            <a:picLocks noChangeAspect="1"/>
          </p:cNvPicPr>
          <p:nvPr>
            <p:custDataLst>
              <p:tags r:id="rId15"/>
            </p:custDataLst>
          </p:nvPr>
        </p:nvPicPr>
        <p:blipFill>
          <a:blip r:embed="rId16"/>
          <a:srcRect l="5998" t="3333" r="4426" b="7778"/>
          <a:stretch>
            <a:fillRect/>
          </a:stretch>
        </p:blipFill>
        <p:spPr>
          <a:xfrm>
            <a:off x="9662795" y="3810000"/>
            <a:ext cx="1931258" cy="2710800"/>
          </a:xfrm>
          <a:prstGeom prst="rect">
            <a:avLst/>
          </a:prstGeom>
        </p:spPr>
      </p:pic>
      <p:pic>
        <p:nvPicPr>
          <p:cNvPr id="17" name="图片 16" descr="附件2-2 质量管理体系证书_00"/>
          <p:cNvPicPr>
            <a:picLocks noChangeAspect="1"/>
          </p:cNvPicPr>
          <p:nvPr/>
        </p:nvPicPr>
        <p:blipFill>
          <a:blip r:embed="rId17"/>
          <a:stretch>
            <a:fillRect/>
          </a:stretch>
        </p:blipFill>
        <p:spPr>
          <a:xfrm>
            <a:off x="7746365" y="1143000"/>
            <a:ext cx="1916473" cy="2710800"/>
          </a:xfrm>
          <a:prstGeom prst="rect">
            <a:avLst/>
          </a:prstGeom>
        </p:spPr>
      </p:pic>
      <p:pic>
        <p:nvPicPr>
          <p:cNvPr id="19" name="图片 18" descr="附件2-4 职业健康安全管理体系证书_00"/>
          <p:cNvPicPr>
            <a:picLocks noChangeAspect="1"/>
          </p:cNvPicPr>
          <p:nvPr/>
        </p:nvPicPr>
        <p:blipFill>
          <a:blip r:embed="rId18"/>
          <a:stretch>
            <a:fillRect/>
          </a:stretch>
        </p:blipFill>
        <p:spPr>
          <a:xfrm>
            <a:off x="7747000" y="3810000"/>
            <a:ext cx="1915795" cy="271018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3" name="AutoShape 3"/>
          <p:cNvSpPr/>
          <p:nvPr>
            <p:custDataLst>
              <p:tags r:id="rId2"/>
            </p:custDataLst>
          </p:nvPr>
        </p:nvSpPr>
        <p:spPr>
          <a:xfrm>
            <a:off x="965148" y="3145225"/>
            <a:ext cx="8609341" cy="1478267"/>
          </a:xfrm>
          <a:prstGeom prst="roundRect">
            <a:avLst>
              <a:gd name="adj" fmla="val 16667"/>
            </a:avLst>
          </a:prstGeom>
          <a:solidFill>
            <a:schemeClr val="lt2">
              <a:alpha val="100000"/>
            </a:schemeClr>
          </a:solidFill>
        </p:spPr>
      </p:sp>
      <p:sp>
        <p:nvSpPr>
          <p:cNvPr id="4" name="AutoShape 4"/>
          <p:cNvSpPr/>
          <p:nvPr>
            <p:custDataLst>
              <p:tags r:id="rId3"/>
            </p:custDataLst>
          </p:nvPr>
        </p:nvSpPr>
        <p:spPr>
          <a:xfrm>
            <a:off x="2493889" y="1358958"/>
            <a:ext cx="8609341" cy="1478267"/>
          </a:xfrm>
          <a:prstGeom prst="roundRect">
            <a:avLst>
              <a:gd name="adj" fmla="val 16667"/>
            </a:avLst>
          </a:prstGeom>
          <a:solidFill>
            <a:schemeClr val="lt2">
              <a:alpha val="100000"/>
            </a:schemeClr>
          </a:solidFill>
        </p:spPr>
      </p:sp>
      <p:sp>
        <p:nvSpPr>
          <p:cNvPr id="5" name="TextBox 5"/>
          <p:cNvSpPr txBox="1"/>
          <p:nvPr>
            <p:custDataLst>
              <p:tags r:id="rId4"/>
            </p:custDataLst>
          </p:nvPr>
        </p:nvSpPr>
        <p:spPr>
          <a:xfrm>
            <a:off x="3283333" y="1624758"/>
            <a:ext cx="7497178" cy="972854"/>
          </a:xfrm>
          <a:prstGeom prst="rect">
            <a:avLst/>
          </a:prstGeom>
        </p:spPr>
        <p:txBody>
          <a:bodyPr vert="horz" wrap="square" lIns="114300" tIns="57150" rIns="114300" bIns="57150" rtlCol="0" anchor="t" anchorCtr="0">
            <a:noAutofit/>
          </a:bodyPr>
          <a:lstStyle/>
          <a:p>
            <a:pPr algn="just">
              <a:lnSpc>
                <a:spcPct val="120000"/>
              </a:lnSpc>
            </a:pP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截止</a:t>
            </a:r>
            <a:r>
              <a:rPr lang="en-US" altLang="zh-CN" sz="1500">
                <a:solidFill>
                  <a:schemeClr val="dk1">
                    <a:alpha val="100000"/>
                  </a:schemeClr>
                </a:solidFill>
                <a:latin typeface="Noto Sans SC" panose="020B0200000000000000" charset="-122"/>
                <a:ea typeface="Noto Sans SC" panose="020B0200000000000000" charset="-122"/>
                <a:cs typeface="Noto Sans SC" panose="020B0200000000000000" charset="-122"/>
              </a:rPr>
              <a:t>2024</a:t>
            </a: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年底，公司累计拥有发明专利</a:t>
            </a:r>
            <a:r>
              <a:rPr lang="en-US" altLang="zh-CN" sz="1500">
                <a:solidFill>
                  <a:schemeClr val="dk1">
                    <a:alpha val="100000"/>
                  </a:schemeClr>
                </a:solidFill>
                <a:latin typeface="Noto Sans SC" panose="020B0200000000000000" charset="-122"/>
                <a:ea typeface="Noto Sans SC" panose="020B0200000000000000" charset="-122"/>
                <a:cs typeface="Noto Sans SC" panose="020B0200000000000000" charset="-122"/>
              </a:rPr>
              <a:t>21</a:t>
            </a: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件，实用新型</a:t>
            </a:r>
            <a:r>
              <a:rPr lang="en-US" altLang="zh-CN" sz="1500">
                <a:solidFill>
                  <a:schemeClr val="dk1">
                    <a:alpha val="100000"/>
                  </a:schemeClr>
                </a:solidFill>
                <a:latin typeface="Noto Sans SC" panose="020B0200000000000000" charset="-122"/>
                <a:ea typeface="Noto Sans SC" panose="020B0200000000000000" charset="-122"/>
                <a:cs typeface="Noto Sans SC" panose="020B0200000000000000" charset="-122"/>
              </a:rPr>
              <a:t>36</a:t>
            </a: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件，共计</a:t>
            </a:r>
            <a:r>
              <a:rPr lang="en-US" altLang="zh-CN" sz="1500">
                <a:solidFill>
                  <a:schemeClr val="dk1">
                    <a:alpha val="100000"/>
                  </a:schemeClr>
                </a:solidFill>
                <a:latin typeface="Noto Sans SC" panose="020B0200000000000000" charset="-122"/>
                <a:ea typeface="Noto Sans SC" panose="020B0200000000000000" charset="-122"/>
                <a:cs typeface="Noto Sans SC" panose="020B0200000000000000" charset="-122"/>
              </a:rPr>
              <a:t>57</a:t>
            </a: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件。专利转化率达到</a:t>
            </a:r>
            <a:r>
              <a:rPr lang="en-US" altLang="zh-CN" sz="1500">
                <a:solidFill>
                  <a:schemeClr val="dk1">
                    <a:alpha val="100000"/>
                  </a:schemeClr>
                </a:solidFill>
                <a:latin typeface="Noto Sans SC" panose="020B0200000000000000" charset="-122"/>
                <a:ea typeface="Noto Sans SC" panose="020B0200000000000000" charset="-122"/>
                <a:cs typeface="Noto Sans SC" panose="020B0200000000000000" charset="-122"/>
              </a:rPr>
              <a:t>75%</a:t>
            </a: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，通过专利技术的应用，公司产品在市场上的竞争力显著提升，</a:t>
            </a:r>
            <a:r>
              <a:rPr lang="en-US" altLang="zh-CN" sz="1500">
                <a:solidFill>
                  <a:schemeClr val="dk1">
                    <a:alpha val="100000"/>
                  </a:schemeClr>
                </a:solidFill>
                <a:latin typeface="Noto Sans SC" panose="020B0200000000000000" charset="-122"/>
                <a:ea typeface="Noto Sans SC" panose="020B0200000000000000" charset="-122"/>
                <a:cs typeface="Noto Sans SC" panose="020B0200000000000000" charset="-122"/>
              </a:rPr>
              <a:t>2024</a:t>
            </a: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年因专利技术应用带来的销售收入增长了</a:t>
            </a:r>
            <a:r>
              <a:rPr lang="en-US" altLang="zh-CN" sz="1500">
                <a:solidFill>
                  <a:schemeClr val="dk1">
                    <a:alpha val="100000"/>
                  </a:schemeClr>
                </a:solidFill>
                <a:latin typeface="Noto Sans SC" panose="020B0200000000000000" charset="-122"/>
                <a:ea typeface="Noto Sans SC" panose="020B0200000000000000" charset="-122"/>
                <a:cs typeface="Noto Sans SC" panose="020B0200000000000000" charset="-122"/>
              </a:rPr>
              <a:t>20%</a:t>
            </a: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a:t>
            </a:r>
            <a:endPar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endParaRPr>
          </a:p>
          <a:p>
            <a:pPr algn="just">
              <a:lnSpc>
                <a:spcPct val="120000"/>
              </a:lnSpc>
            </a:pPr>
            <a:endPar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pic>
        <p:nvPicPr>
          <p:cNvPr id="6" name="Picture 6"/>
          <p:cNvPicPr>
            <a:picLocks noChangeAspect="1"/>
          </p:cNvPicPr>
          <p:nvPr>
            <p:custDataLst>
              <p:tags r:id="rId5"/>
            </p:custDataLst>
          </p:nvPr>
        </p:nvPicPr>
        <p:blipFill>
          <a:blip r:embed="rId6"/>
          <a:srcRect l="11836" r="11836"/>
          <a:stretch>
            <a:fillRect/>
          </a:stretch>
        </p:blipFill>
        <p:spPr>
          <a:xfrm>
            <a:off x="1113196" y="1262384"/>
            <a:ext cx="1926336" cy="1682496"/>
          </a:xfrm>
          <a:prstGeom prst="hexagon">
            <a:avLst/>
          </a:prstGeom>
        </p:spPr>
      </p:pic>
      <p:pic>
        <p:nvPicPr>
          <p:cNvPr id="7" name="Picture 7"/>
          <p:cNvPicPr>
            <a:picLocks noChangeAspect="1"/>
          </p:cNvPicPr>
          <p:nvPr>
            <p:custDataLst>
              <p:tags r:id="rId7"/>
            </p:custDataLst>
          </p:nvPr>
        </p:nvPicPr>
        <p:blipFill>
          <a:blip r:embed="rId8"/>
          <a:srcRect l="29773" r="29773"/>
          <a:stretch>
            <a:fillRect/>
          </a:stretch>
        </p:blipFill>
        <p:spPr>
          <a:xfrm>
            <a:off x="9176895" y="3043110"/>
            <a:ext cx="1926336" cy="1682496"/>
          </a:xfrm>
          <a:prstGeom prst="hexagon">
            <a:avLst/>
          </a:prstGeom>
        </p:spPr>
      </p:pic>
      <p:sp>
        <p:nvSpPr>
          <p:cNvPr id="9" name="TextBox 9"/>
          <p:cNvSpPr txBox="1"/>
          <p:nvPr/>
        </p:nvSpPr>
        <p:spPr>
          <a:xfrm>
            <a:off x="476023" y="265328"/>
            <a:ext cx="11239500" cy="914400"/>
          </a:xfrm>
          <a:prstGeom prst="rect">
            <a:avLst/>
          </a:prstGeom>
        </p:spPr>
        <p:txBody>
          <a:bodyPr vert="horz" wrap="square" lIns="123825" tIns="123825" rIns="57150" bIns="123825" rtlCol="0" anchor="ctr" anchorCtr="0">
            <a:noAutofit/>
          </a:bodyPr>
          <a:lstStyle/>
          <a:p>
            <a:pPr>
              <a:lnSpc>
                <a:spcPct val="140000"/>
              </a:lnSpc>
            </a:pPr>
            <a:r>
              <a:rPr lang="zh-CN" altLang="en-US" sz="3000" b="1">
                <a:solidFill>
                  <a:schemeClr val="dk2">
                    <a:alpha val="100000"/>
                  </a:schemeClr>
                </a:solidFill>
                <a:latin typeface="Noto Sans SC" panose="020B0200000000000000" charset="-122"/>
                <a:ea typeface="Noto Sans SC" panose="020B0200000000000000" charset="-122"/>
                <a:cs typeface="Noto Sans SC" panose="020B0200000000000000" charset="-122"/>
              </a:rPr>
              <a:t>专利布局与成果转化</a:t>
            </a:r>
            <a:endParaRPr lang="zh-CN" altLang="en-US" sz="3000" b="1">
              <a:solidFill>
                <a:schemeClr val="dk2">
                  <a:alpha val="100000"/>
                </a:schemeClr>
              </a:solidFill>
              <a:latin typeface="Noto Sans SC" panose="020B0200000000000000" charset="-122"/>
              <a:ea typeface="Noto Sans SC" panose="020B0200000000000000" charset="-122"/>
              <a:cs typeface="Noto Sans SC" panose="020B0200000000000000" charset="-122"/>
            </a:endParaRPr>
          </a:p>
        </p:txBody>
      </p:sp>
      <p:pic>
        <p:nvPicPr>
          <p:cNvPr id="15" name="图片 14" descr="奖章"/>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69695" y="3505200"/>
            <a:ext cx="523240" cy="523240"/>
          </a:xfrm>
          <a:prstGeom prst="rect">
            <a:avLst/>
          </a:prstGeom>
        </p:spPr>
      </p:pic>
      <p:pic>
        <p:nvPicPr>
          <p:cNvPr id="16" name="图片 15" descr="奖章"/>
          <p:cNvPicPr>
            <a:picLocks noChangeAspect="1"/>
          </p:cNvPicPr>
          <p:nvPr/>
        </p:nvPicPr>
        <p:blipFill>
          <a:blip r:embed="rId9">
            <a:extLst>
              <a:ext uri="{96DAC541-7B7A-43D3-8B79-37D633B846F1}">
                <asvg:svgBlip xmlns:asvg="http://schemas.microsoft.com/office/drawing/2016/SVG/main" r:embed="rId11"/>
              </a:ext>
            </a:extLst>
          </a:blip>
          <a:stretch>
            <a:fillRect/>
          </a:stretch>
        </p:blipFill>
        <p:spPr>
          <a:xfrm>
            <a:off x="5486400" y="3505200"/>
            <a:ext cx="523240" cy="523240"/>
          </a:xfrm>
          <a:prstGeom prst="rect">
            <a:avLst/>
          </a:prstGeom>
        </p:spPr>
      </p:pic>
      <p:sp>
        <p:nvSpPr>
          <p:cNvPr id="17" name="文本框 16"/>
          <p:cNvSpPr txBox="1"/>
          <p:nvPr/>
        </p:nvSpPr>
        <p:spPr>
          <a:xfrm>
            <a:off x="1994535" y="3444875"/>
            <a:ext cx="1891665" cy="583565"/>
          </a:xfrm>
          <a:prstGeom prst="rect">
            <a:avLst/>
          </a:prstGeom>
          <a:noFill/>
        </p:spPr>
        <p:txBody>
          <a:bodyPr wrap="square" rtlCol="0">
            <a:spAutoFit/>
          </a:bodyPr>
          <a:p>
            <a:r>
              <a:rPr lang="zh-CN" altLang="en-US"/>
              <a:t>累计专利</a:t>
            </a:r>
            <a:r>
              <a:rPr lang="en-US" altLang="zh-CN" sz="3200" b="1">
                <a:solidFill>
                  <a:srgbClr val="0070C0"/>
                </a:solidFill>
              </a:rPr>
              <a:t>57</a:t>
            </a:r>
            <a:r>
              <a:rPr lang="zh-CN" altLang="en-US"/>
              <a:t>件</a:t>
            </a:r>
            <a:endParaRPr lang="zh-CN" altLang="en-US"/>
          </a:p>
        </p:txBody>
      </p:sp>
      <p:sp>
        <p:nvSpPr>
          <p:cNvPr id="18" name="文本框 17"/>
          <p:cNvSpPr txBox="1"/>
          <p:nvPr/>
        </p:nvSpPr>
        <p:spPr>
          <a:xfrm>
            <a:off x="6172200" y="3444875"/>
            <a:ext cx="2232660" cy="583565"/>
          </a:xfrm>
          <a:prstGeom prst="rect">
            <a:avLst/>
          </a:prstGeom>
          <a:noFill/>
        </p:spPr>
        <p:txBody>
          <a:bodyPr wrap="square" rtlCol="0">
            <a:spAutoFit/>
          </a:bodyPr>
          <a:p>
            <a:r>
              <a:rPr lang="zh-CN" altLang="en-US"/>
              <a:t>专利转化率</a:t>
            </a:r>
            <a:r>
              <a:rPr lang="en-US" altLang="zh-CN" sz="3200" b="1">
                <a:solidFill>
                  <a:srgbClr val="0070C0"/>
                </a:solidFill>
              </a:rPr>
              <a:t>76%</a:t>
            </a:r>
            <a:endParaRPr lang="en-US" altLang="zh-CN" sz="3200" b="1">
              <a:solidFill>
                <a:srgbClr val="0070C0"/>
              </a:solidFill>
            </a:endParaRPr>
          </a:p>
        </p:txBody>
      </p:sp>
      <p:pic>
        <p:nvPicPr>
          <p:cNvPr id="19" name="图片 18" descr="14、202010583899X-一种井口套管头放喷开关装置-发明专利证书_00"/>
          <p:cNvPicPr>
            <a:picLocks noChangeAspect="1"/>
          </p:cNvPicPr>
          <p:nvPr/>
        </p:nvPicPr>
        <p:blipFill>
          <a:blip r:embed="rId12"/>
          <a:stretch>
            <a:fillRect/>
          </a:stretch>
        </p:blipFill>
        <p:spPr>
          <a:xfrm>
            <a:off x="685800" y="4703445"/>
            <a:ext cx="1522095" cy="2152650"/>
          </a:xfrm>
          <a:prstGeom prst="rect">
            <a:avLst/>
          </a:prstGeom>
        </p:spPr>
      </p:pic>
      <p:pic>
        <p:nvPicPr>
          <p:cNvPr id="20" name="图片 19" descr="15、2024108458401一种钻井液管汇用防盗型泥浆阀_00"/>
          <p:cNvPicPr>
            <a:picLocks noChangeAspect="1"/>
          </p:cNvPicPr>
          <p:nvPr/>
        </p:nvPicPr>
        <p:blipFill>
          <a:blip r:embed="rId13"/>
          <a:stretch>
            <a:fillRect/>
          </a:stretch>
        </p:blipFill>
        <p:spPr>
          <a:xfrm>
            <a:off x="2493645" y="4703445"/>
            <a:ext cx="1522363" cy="2152800"/>
          </a:xfrm>
          <a:prstGeom prst="rect">
            <a:avLst/>
          </a:prstGeom>
        </p:spPr>
      </p:pic>
      <p:pic>
        <p:nvPicPr>
          <p:cNvPr id="21" name="图片 20" descr="16、202411095057.4一种柱塞泵凡尔体密封圈装配设备_00"/>
          <p:cNvPicPr>
            <a:picLocks noChangeAspect="1"/>
          </p:cNvPicPr>
          <p:nvPr/>
        </p:nvPicPr>
        <p:blipFill>
          <a:blip r:embed="rId14"/>
          <a:stretch>
            <a:fillRect/>
          </a:stretch>
        </p:blipFill>
        <p:spPr>
          <a:xfrm>
            <a:off x="4301173" y="4654550"/>
            <a:ext cx="1522439" cy="2152800"/>
          </a:xfrm>
          <a:prstGeom prst="rect">
            <a:avLst/>
          </a:prstGeom>
        </p:spPr>
      </p:pic>
      <p:pic>
        <p:nvPicPr>
          <p:cNvPr id="63" name="图片 63" descr="19、一种新式钻机顶驱用水龙头-实用新型专利证书-2022203178720_00"/>
          <p:cNvPicPr>
            <a:picLocks noChangeAspect="1"/>
          </p:cNvPicPr>
          <p:nvPr/>
        </p:nvPicPr>
        <p:blipFill>
          <a:blip r:embed="rId15"/>
          <a:stretch>
            <a:fillRect/>
          </a:stretch>
        </p:blipFill>
        <p:spPr>
          <a:xfrm>
            <a:off x="6065838" y="4703445"/>
            <a:ext cx="1521991" cy="2152800"/>
          </a:xfrm>
          <a:prstGeom prst="rect">
            <a:avLst/>
          </a:prstGeom>
        </p:spPr>
      </p:pic>
      <p:pic>
        <p:nvPicPr>
          <p:cNvPr id="65" name="图片 65" descr="一种新式耐腐蚀防喷器橡胶件-实用新型专利证书-2022202943594_00"/>
          <p:cNvPicPr>
            <a:picLocks noChangeAspect="1"/>
          </p:cNvPicPr>
          <p:nvPr/>
        </p:nvPicPr>
        <p:blipFill>
          <a:blip r:embed="rId16"/>
          <a:stretch>
            <a:fillRect/>
          </a:stretch>
        </p:blipFill>
        <p:spPr>
          <a:xfrm>
            <a:off x="7829868" y="4703445"/>
            <a:ext cx="1521991" cy="2152800"/>
          </a:xfrm>
          <a:prstGeom prst="rect">
            <a:avLst/>
          </a:prstGeom>
        </p:spPr>
      </p:pic>
      <p:pic>
        <p:nvPicPr>
          <p:cNvPr id="67" name="图片 67" descr="21、一种压裂管汇用的高压旋塞阀-实用新型专利证书-2022208734925_00"/>
          <p:cNvPicPr>
            <a:picLocks noChangeAspect="1"/>
          </p:cNvPicPr>
          <p:nvPr/>
        </p:nvPicPr>
        <p:blipFill>
          <a:blip r:embed="rId17"/>
          <a:stretch>
            <a:fillRect/>
          </a:stretch>
        </p:blipFill>
        <p:spPr>
          <a:xfrm>
            <a:off x="9524683" y="4725670"/>
            <a:ext cx="1521991" cy="21528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flipH="1">
            <a:off x="8283662" y="1555515"/>
            <a:ext cx="4646478" cy="5363414"/>
          </a:xfrm>
          <a:prstGeom prst="parallelogram">
            <a:avLst/>
          </a:prstGeom>
          <a:gradFill>
            <a:gsLst>
              <a:gs pos="0">
                <a:schemeClr val="accent2">
                  <a:alpha val="32000"/>
                </a:schemeClr>
              </a:gs>
              <a:gs pos="100000">
                <a:schemeClr val="lt1">
                  <a:alpha val="32000"/>
                </a:schemeClr>
              </a:gs>
            </a:gsLst>
            <a:lin ang="16200000"/>
          </a:gradFill>
        </p:spPr>
      </p:sp>
      <p:sp>
        <p:nvSpPr>
          <p:cNvPr id="3" name="AutoShape 3"/>
          <p:cNvSpPr/>
          <p:nvPr/>
        </p:nvSpPr>
        <p:spPr>
          <a:xfrm flipH="1">
            <a:off x="7317938" y="0"/>
            <a:ext cx="4139861" cy="5318227"/>
          </a:xfrm>
          <a:prstGeom prst="parallelogram">
            <a:avLst/>
          </a:prstGeom>
          <a:gradFill>
            <a:gsLst>
              <a:gs pos="0">
                <a:schemeClr val="accent1">
                  <a:alpha val="50000"/>
                </a:schemeClr>
              </a:gs>
              <a:gs pos="100000">
                <a:schemeClr val="accent1">
                  <a:alpha val="50000"/>
                  <a:lumMod val="40000"/>
                  <a:lumOff val="60000"/>
                </a:schemeClr>
              </a:gs>
            </a:gsLst>
            <a:lin ang="5400000"/>
          </a:gradFill>
        </p:spPr>
      </p:sp>
      <p:sp>
        <p:nvSpPr>
          <p:cNvPr id="4" name="Freeform 4"/>
          <p:cNvSpPr/>
          <p:nvPr/>
        </p:nvSpPr>
        <p:spPr>
          <a:xfrm flipH="1">
            <a:off x="885093" y="1997560"/>
            <a:ext cx="233305" cy="250211"/>
          </a:xfrm>
          <a:custGeom>
            <a:avLst/>
            <a:gdLst/>
            <a:ahLst/>
            <a:cxnLst/>
            <a:rect l="l" t="t" r="r" b="b"/>
            <a:pathLst>
              <a:path w="1905000" h="1905000">
                <a:moveTo>
                  <a:pt x="762000" y="0"/>
                </a:moveTo>
                <a:lnTo>
                  <a:pt x="1905000" y="0"/>
                </a:lnTo>
                <a:lnTo>
                  <a:pt x="1143000" y="952500"/>
                </a:lnTo>
                <a:lnTo>
                  <a:pt x="1905000" y="1905000"/>
                </a:lnTo>
                <a:lnTo>
                  <a:pt x="762000" y="1905000"/>
                </a:lnTo>
                <a:lnTo>
                  <a:pt x="0" y="952500"/>
                </a:lnTo>
                <a:lnTo>
                  <a:pt x="762000" y="0"/>
                </a:lnTo>
              </a:path>
            </a:pathLst>
          </a:custGeom>
          <a:solidFill>
            <a:schemeClr val="accent2">
              <a:alpha val="100000"/>
            </a:schemeClr>
          </a:solidFill>
        </p:spPr>
      </p:sp>
      <p:sp>
        <p:nvSpPr>
          <p:cNvPr id="5" name="Freeform 5"/>
          <p:cNvSpPr/>
          <p:nvPr/>
        </p:nvSpPr>
        <p:spPr>
          <a:xfrm flipH="1">
            <a:off x="1149171" y="1997560"/>
            <a:ext cx="233305" cy="250211"/>
          </a:xfrm>
          <a:custGeom>
            <a:avLst/>
            <a:gdLst/>
            <a:ahLst/>
            <a:cxnLst/>
            <a:rect l="l" t="t" r="r" b="b"/>
            <a:pathLst>
              <a:path w="1905000" h="1905000">
                <a:moveTo>
                  <a:pt x="762000" y="0"/>
                </a:moveTo>
                <a:lnTo>
                  <a:pt x="1905000" y="0"/>
                </a:lnTo>
                <a:lnTo>
                  <a:pt x="1143000" y="952500"/>
                </a:lnTo>
                <a:lnTo>
                  <a:pt x="1905000" y="1905000"/>
                </a:lnTo>
                <a:lnTo>
                  <a:pt x="762000" y="1905000"/>
                </a:lnTo>
                <a:lnTo>
                  <a:pt x="0" y="952500"/>
                </a:lnTo>
                <a:lnTo>
                  <a:pt x="762000" y="0"/>
                </a:lnTo>
              </a:path>
            </a:pathLst>
          </a:custGeom>
          <a:solidFill>
            <a:schemeClr val="accent2">
              <a:alpha val="100000"/>
            </a:schemeClr>
          </a:solidFill>
        </p:spPr>
      </p:sp>
      <p:sp>
        <p:nvSpPr>
          <p:cNvPr id="6" name="Freeform 6"/>
          <p:cNvSpPr/>
          <p:nvPr/>
        </p:nvSpPr>
        <p:spPr>
          <a:xfrm flipH="1">
            <a:off x="1382476" y="1997560"/>
            <a:ext cx="233305" cy="250211"/>
          </a:xfrm>
          <a:custGeom>
            <a:avLst/>
            <a:gdLst/>
            <a:ahLst/>
            <a:cxnLst/>
            <a:rect l="l" t="t" r="r" b="b"/>
            <a:pathLst>
              <a:path w="1905000" h="1905000">
                <a:moveTo>
                  <a:pt x="762000" y="0"/>
                </a:moveTo>
                <a:lnTo>
                  <a:pt x="1905000" y="0"/>
                </a:lnTo>
                <a:lnTo>
                  <a:pt x="1143000" y="952500"/>
                </a:lnTo>
                <a:lnTo>
                  <a:pt x="1905000" y="1905000"/>
                </a:lnTo>
                <a:lnTo>
                  <a:pt x="762000" y="1905000"/>
                </a:lnTo>
                <a:lnTo>
                  <a:pt x="0" y="952500"/>
                </a:lnTo>
                <a:lnTo>
                  <a:pt x="762000" y="0"/>
                </a:lnTo>
              </a:path>
            </a:pathLst>
          </a:custGeom>
          <a:solidFill>
            <a:schemeClr val="accent2">
              <a:alpha val="100000"/>
            </a:schemeClr>
          </a:solidFill>
        </p:spPr>
      </p:sp>
      <p:cxnSp>
        <p:nvCxnSpPr>
          <p:cNvPr id="7" name="Connector 7"/>
          <p:cNvCxnSpPr/>
          <p:nvPr/>
        </p:nvCxnSpPr>
        <p:spPr>
          <a:xfrm>
            <a:off x="902834" y="5318718"/>
            <a:ext cx="1733973" cy="0"/>
          </a:xfrm>
          <a:prstGeom prst="line">
            <a:avLst/>
          </a:prstGeom>
          <a:ln w="9525">
            <a:solidFill>
              <a:schemeClr val="accent1"/>
            </a:solidFill>
            <a:prstDash val="solid"/>
            <a:headEnd type="none"/>
            <a:tailEnd type="none"/>
          </a:ln>
        </p:spPr>
        <p:style>
          <a:lnRef idx="0">
            <a:schemeClr val="accent1"/>
          </a:lnRef>
          <a:fillRef idx="1">
            <a:schemeClr val="accent1"/>
          </a:fillRef>
          <a:effectRef idx="0">
            <a:schemeClr val="accent1"/>
          </a:effectRef>
          <a:fontRef idx="minor">
            <a:schemeClr val="lt1"/>
          </a:fontRef>
        </p:style>
      </p:cxnSp>
      <p:sp>
        <p:nvSpPr>
          <p:cNvPr id="8" name="TextBox 8"/>
          <p:cNvSpPr txBox="1"/>
          <p:nvPr/>
        </p:nvSpPr>
        <p:spPr>
          <a:xfrm>
            <a:off x="753316" y="2122666"/>
            <a:ext cx="8686800" cy="1981200"/>
          </a:xfrm>
          <a:prstGeom prst="rect">
            <a:avLst/>
          </a:prstGeom>
        </p:spPr>
        <p:txBody>
          <a:bodyPr vert="horz" wrap="square" lIns="123825" tIns="123825" rIns="57150" bIns="123825" rtlCol="0" anchor="t" anchorCtr="0">
            <a:spAutoFit/>
          </a:bodyPr>
          <a:lstStyle/>
          <a:p>
            <a:pPr>
              <a:lnSpc>
                <a:spcPct val="150000"/>
              </a:lnSpc>
            </a:pPr>
            <a:r>
              <a:rPr lang="en-US" sz="7275" b="1">
                <a:solidFill>
                  <a:schemeClr val="accent1">
                    <a:alpha val="100000"/>
                  </a:schemeClr>
                </a:solidFill>
                <a:latin typeface="Noto Sans SC" panose="020B0200000000000000" charset="-122"/>
                <a:ea typeface="Noto Sans SC" panose="020B0200000000000000" charset="-122"/>
                <a:cs typeface="Noto Sans SC" panose="020B0200000000000000" charset="-122"/>
              </a:rPr>
              <a:t>03</a:t>
            </a:r>
            <a:endParaRPr lang="en-US" sz="7275"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9" name="Freeform 9"/>
          <p:cNvSpPr/>
          <p:nvPr/>
        </p:nvSpPr>
        <p:spPr>
          <a:xfrm flipH="1">
            <a:off x="2595419" y="5249630"/>
            <a:ext cx="116652" cy="125106"/>
          </a:xfrm>
          <a:custGeom>
            <a:avLst/>
            <a:gdLst/>
            <a:ahLst/>
            <a:cxnLst/>
            <a:rect l="l" t="t" r="r" b="b"/>
            <a:pathLst>
              <a:path w="1905000" h="1905000">
                <a:moveTo>
                  <a:pt x="762000" y="0"/>
                </a:moveTo>
                <a:lnTo>
                  <a:pt x="1905000" y="0"/>
                </a:lnTo>
                <a:lnTo>
                  <a:pt x="1143000" y="952500"/>
                </a:lnTo>
                <a:lnTo>
                  <a:pt x="1905000" y="1905000"/>
                </a:lnTo>
                <a:lnTo>
                  <a:pt x="762000" y="1905000"/>
                </a:lnTo>
                <a:lnTo>
                  <a:pt x="0" y="952500"/>
                </a:lnTo>
                <a:lnTo>
                  <a:pt x="762000" y="0"/>
                </a:lnTo>
              </a:path>
            </a:pathLst>
          </a:custGeom>
          <a:solidFill>
            <a:schemeClr val="accent1">
              <a:alpha val="100000"/>
            </a:schemeClr>
          </a:solidFill>
        </p:spPr>
      </p:sp>
      <p:sp>
        <p:nvSpPr>
          <p:cNvPr id="10" name="AutoShape 10"/>
          <p:cNvSpPr/>
          <p:nvPr/>
        </p:nvSpPr>
        <p:spPr>
          <a:xfrm>
            <a:off x="11307391" y="332232"/>
            <a:ext cx="89762" cy="86430"/>
          </a:xfrm>
          <a:prstGeom prst="ellipse">
            <a:avLst/>
          </a:prstGeom>
          <a:solidFill>
            <a:schemeClr val="accent2">
              <a:alpha val="100000"/>
            </a:schemeClr>
          </a:solidFill>
        </p:spPr>
      </p:sp>
      <p:sp>
        <p:nvSpPr>
          <p:cNvPr id="11" name="AutoShape 11"/>
          <p:cNvSpPr/>
          <p:nvPr/>
        </p:nvSpPr>
        <p:spPr>
          <a:xfrm>
            <a:off x="11736478" y="332232"/>
            <a:ext cx="89762" cy="86430"/>
          </a:xfrm>
          <a:prstGeom prst="ellipse">
            <a:avLst/>
          </a:prstGeom>
          <a:solidFill>
            <a:schemeClr val="accent2">
              <a:alpha val="100000"/>
            </a:schemeClr>
          </a:solidFill>
        </p:spPr>
      </p:sp>
      <p:sp>
        <p:nvSpPr>
          <p:cNvPr id="12" name="AutoShape 12"/>
          <p:cNvSpPr/>
          <p:nvPr/>
        </p:nvSpPr>
        <p:spPr>
          <a:xfrm>
            <a:off x="11346376" y="332232"/>
            <a:ext cx="436199" cy="86430"/>
          </a:xfrm>
          <a:prstGeom prst="rect">
            <a:avLst/>
          </a:prstGeom>
          <a:solidFill>
            <a:schemeClr val="accent2">
              <a:alpha val="100000"/>
            </a:schemeClr>
          </a:solidFill>
        </p:spPr>
      </p:sp>
      <p:sp>
        <p:nvSpPr>
          <p:cNvPr id="13" name="AutoShape 13"/>
          <p:cNvSpPr/>
          <p:nvPr/>
        </p:nvSpPr>
        <p:spPr>
          <a:xfrm>
            <a:off x="11307391" y="508550"/>
            <a:ext cx="89762" cy="86430"/>
          </a:xfrm>
          <a:prstGeom prst="ellipse">
            <a:avLst/>
          </a:prstGeom>
          <a:solidFill>
            <a:schemeClr val="accent2">
              <a:alpha val="100000"/>
            </a:schemeClr>
          </a:solidFill>
        </p:spPr>
      </p:sp>
      <p:sp>
        <p:nvSpPr>
          <p:cNvPr id="14" name="AutoShape 14"/>
          <p:cNvSpPr/>
          <p:nvPr/>
        </p:nvSpPr>
        <p:spPr>
          <a:xfrm>
            <a:off x="11736478" y="508550"/>
            <a:ext cx="89762" cy="86430"/>
          </a:xfrm>
          <a:prstGeom prst="ellipse">
            <a:avLst/>
          </a:prstGeom>
          <a:solidFill>
            <a:schemeClr val="accent2">
              <a:alpha val="100000"/>
            </a:schemeClr>
          </a:solidFill>
        </p:spPr>
      </p:sp>
      <p:sp>
        <p:nvSpPr>
          <p:cNvPr id="15" name="AutoShape 15"/>
          <p:cNvSpPr/>
          <p:nvPr/>
        </p:nvSpPr>
        <p:spPr>
          <a:xfrm>
            <a:off x="11346376" y="508550"/>
            <a:ext cx="436199" cy="86430"/>
          </a:xfrm>
          <a:prstGeom prst="rect">
            <a:avLst/>
          </a:prstGeom>
          <a:solidFill>
            <a:schemeClr val="accent2">
              <a:alpha val="100000"/>
            </a:schemeClr>
          </a:solidFill>
        </p:spPr>
      </p:sp>
      <p:sp>
        <p:nvSpPr>
          <p:cNvPr id="16" name="AutoShape 16"/>
          <p:cNvSpPr/>
          <p:nvPr/>
        </p:nvSpPr>
        <p:spPr>
          <a:xfrm>
            <a:off x="11307391" y="684869"/>
            <a:ext cx="89762" cy="86430"/>
          </a:xfrm>
          <a:prstGeom prst="ellipse">
            <a:avLst/>
          </a:prstGeom>
          <a:solidFill>
            <a:schemeClr val="accent2">
              <a:alpha val="100000"/>
            </a:schemeClr>
          </a:solidFill>
        </p:spPr>
      </p:sp>
      <p:sp>
        <p:nvSpPr>
          <p:cNvPr id="17" name="AutoShape 17"/>
          <p:cNvSpPr/>
          <p:nvPr/>
        </p:nvSpPr>
        <p:spPr>
          <a:xfrm>
            <a:off x="11736478" y="684869"/>
            <a:ext cx="89762" cy="86430"/>
          </a:xfrm>
          <a:prstGeom prst="ellipse">
            <a:avLst/>
          </a:prstGeom>
          <a:solidFill>
            <a:schemeClr val="accent2">
              <a:alpha val="100000"/>
            </a:schemeClr>
          </a:solidFill>
        </p:spPr>
      </p:sp>
      <p:sp>
        <p:nvSpPr>
          <p:cNvPr id="18" name="AutoShape 18"/>
          <p:cNvSpPr/>
          <p:nvPr/>
        </p:nvSpPr>
        <p:spPr>
          <a:xfrm>
            <a:off x="11346376" y="684869"/>
            <a:ext cx="436199" cy="86430"/>
          </a:xfrm>
          <a:prstGeom prst="rect">
            <a:avLst/>
          </a:prstGeom>
          <a:solidFill>
            <a:schemeClr val="accent2">
              <a:alpha val="100000"/>
            </a:schemeClr>
          </a:solidFill>
        </p:spPr>
      </p:sp>
      <p:sp>
        <p:nvSpPr>
          <p:cNvPr id="19" name="TextBox 19"/>
          <p:cNvSpPr txBox="1"/>
          <p:nvPr/>
        </p:nvSpPr>
        <p:spPr>
          <a:xfrm>
            <a:off x="753316" y="3917188"/>
            <a:ext cx="7229475" cy="957580"/>
          </a:xfrm>
          <a:prstGeom prst="rect">
            <a:avLst/>
          </a:prstGeom>
        </p:spPr>
        <p:txBody>
          <a:bodyPr vert="horz" wrap="square" lIns="123825" tIns="123825" rIns="57150" bIns="123825" rtlCol="0" anchor="ctr" anchorCtr="0">
            <a:spAutoFit/>
          </a:bodyPr>
          <a:lstStyle/>
          <a:p>
            <a:pPr>
              <a:lnSpc>
                <a:spcPct val="150000"/>
              </a:lnSpc>
            </a:pPr>
            <a:r>
              <a:rPr lang="zh-CN" altLang="en-US" sz="3075" b="1">
                <a:solidFill>
                  <a:schemeClr val="dk1">
                    <a:alpha val="100000"/>
                  </a:schemeClr>
                </a:solidFill>
                <a:latin typeface="Noto Sans SC" panose="020B0200000000000000" charset="-122"/>
                <a:ea typeface="Noto Sans SC" panose="020B0200000000000000" charset="-122"/>
                <a:cs typeface="Noto Sans SC" panose="020B0200000000000000" charset="-122"/>
              </a:rPr>
              <a:t>科技筑塔</a:t>
            </a:r>
            <a:r>
              <a:rPr lang="en-US" altLang="zh-CN" sz="3075" b="1">
                <a:solidFill>
                  <a:schemeClr val="dk1">
                    <a:alpha val="100000"/>
                  </a:schemeClr>
                </a:solidFill>
                <a:latin typeface="Noto Sans SC" panose="020B0200000000000000" charset="-122"/>
                <a:ea typeface="Noto Sans SC" panose="020B0200000000000000" charset="-122"/>
                <a:cs typeface="Noto Sans SC" panose="020B0200000000000000" charset="-122"/>
              </a:rPr>
              <a:t>    </a:t>
            </a:r>
            <a:r>
              <a:rPr lang="zh-CN" altLang="en-US" sz="3075" b="1">
                <a:solidFill>
                  <a:schemeClr val="dk1">
                    <a:alpha val="100000"/>
                  </a:schemeClr>
                </a:solidFill>
                <a:latin typeface="Noto Sans SC" panose="020B0200000000000000" charset="-122"/>
                <a:ea typeface="Noto Sans SC" panose="020B0200000000000000" charset="-122"/>
                <a:cs typeface="Noto Sans SC" panose="020B0200000000000000" charset="-122"/>
              </a:rPr>
              <a:t>守护生态</a:t>
            </a:r>
            <a:endParaRPr lang="zh-CN" altLang="en-US" sz="3075" b="1">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476023" y="265328"/>
            <a:ext cx="11239500" cy="914400"/>
          </a:xfrm>
          <a:prstGeom prst="rect">
            <a:avLst/>
          </a:prstGeom>
        </p:spPr>
        <p:txBody>
          <a:bodyPr vert="horz" wrap="square" lIns="123825" tIns="123825" rIns="57150" bIns="123825" rtlCol="0" anchor="ctr" anchorCtr="0">
            <a:noAutofit/>
          </a:bodyPr>
          <a:lstStyle/>
          <a:p>
            <a:pPr>
              <a:lnSpc>
                <a:spcPct val="140000"/>
              </a:lnSpc>
            </a:pPr>
            <a:r>
              <a:rPr lang="zh-CN" altLang="en-US" sz="3000" b="1">
                <a:solidFill>
                  <a:schemeClr val="dk2">
                    <a:alpha val="100000"/>
                  </a:schemeClr>
                </a:solidFill>
                <a:latin typeface="Noto Sans SC" panose="020B0200000000000000" charset="-122"/>
                <a:ea typeface="Noto Sans SC" panose="020B0200000000000000" charset="-122"/>
                <a:cs typeface="Noto Sans SC" panose="020B0200000000000000" charset="-122"/>
              </a:rPr>
              <a:t>能源资源利用与保护</a:t>
            </a:r>
            <a:endParaRPr lang="zh-CN" altLang="en-US" sz="3000" b="1">
              <a:solidFill>
                <a:schemeClr val="dk2">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3" name="AutoShape 3"/>
          <p:cNvSpPr/>
          <p:nvPr>
            <p:custDataLst>
              <p:tags r:id="rId2"/>
            </p:custDataLst>
          </p:nvPr>
        </p:nvSpPr>
        <p:spPr>
          <a:xfrm>
            <a:off x="537512" y="1664304"/>
            <a:ext cx="638131" cy="638131"/>
          </a:xfrm>
          <a:prstGeom prst="ellipse">
            <a:avLst/>
          </a:prstGeom>
          <a:solidFill>
            <a:schemeClr val="accent1">
              <a:alpha val="20000"/>
            </a:schemeClr>
          </a:solidFill>
        </p:spPr>
      </p:sp>
      <p:sp>
        <p:nvSpPr>
          <p:cNvPr id="4" name="TextBox 4"/>
          <p:cNvSpPr txBox="1"/>
          <p:nvPr>
            <p:custDataLst>
              <p:tags r:id="rId3"/>
            </p:custDataLst>
          </p:nvPr>
        </p:nvSpPr>
        <p:spPr>
          <a:xfrm>
            <a:off x="1300882" y="1463721"/>
            <a:ext cx="6886575" cy="765904"/>
          </a:xfrm>
          <a:prstGeom prst="rect">
            <a:avLst/>
          </a:prstGeom>
        </p:spPr>
        <p:txBody>
          <a:bodyPr vert="horz" wrap="square" lIns="123825" tIns="123825" rIns="57150" bIns="123825" rtlCol="0" anchor="b" anchorCtr="0">
            <a:noAutofit/>
          </a:bodyPr>
          <a:lstStyle/>
          <a:p>
            <a:pPr>
              <a:lnSpc>
                <a:spcPct val="140000"/>
              </a:lnSpc>
            </a:pPr>
            <a:r>
              <a:rPr lang="zh-CN" alt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rPr>
              <a:t>能源管理</a:t>
            </a:r>
            <a:endParaRPr lang="zh-CN" alt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5" name="TextBox 5"/>
          <p:cNvSpPr txBox="1"/>
          <p:nvPr>
            <p:custDataLst>
              <p:tags r:id="rId4"/>
            </p:custDataLst>
          </p:nvPr>
        </p:nvSpPr>
        <p:spPr>
          <a:xfrm>
            <a:off x="1300882" y="1998589"/>
            <a:ext cx="6891292" cy="1083679"/>
          </a:xfrm>
          <a:prstGeom prst="rect">
            <a:avLst/>
          </a:prstGeom>
        </p:spPr>
        <p:txBody>
          <a:bodyPr vert="horz" wrap="square" lIns="123825" tIns="123825" rIns="57150" bIns="123825" rtlCol="0" anchor="t" anchorCtr="0">
            <a:noAutofit/>
          </a:bodyPr>
          <a:lstStyle/>
          <a:p>
            <a:pPr algn="just">
              <a:lnSpc>
                <a:spcPct val="140000"/>
              </a:lnSpc>
            </a:pPr>
            <a:r>
              <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在生产过程中，我们积极采用节能设备与技术，以降低能源消耗。同时，我们优化了生产流程，减少了不必要的能源浪费。而且，公司建设了屋顶分布式光伏</a:t>
            </a:r>
            <a:r>
              <a:rPr lang="en-US" altLang="zh-CN" sz="1350">
                <a:solidFill>
                  <a:schemeClr val="dk1">
                    <a:alpha val="100000"/>
                  </a:schemeClr>
                </a:solidFill>
                <a:latin typeface="Noto Sans SC" panose="020B0200000000000000" charset="-122"/>
                <a:ea typeface="Noto Sans SC" panose="020B0200000000000000" charset="-122"/>
                <a:cs typeface="Noto Sans SC" panose="020B0200000000000000" charset="-122"/>
              </a:rPr>
              <a:t>1800</a:t>
            </a:r>
            <a:r>
              <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㎡，年发电量约</a:t>
            </a:r>
            <a:r>
              <a:rPr lang="en-US" altLang="zh-CN" sz="1350">
                <a:solidFill>
                  <a:schemeClr val="dk1">
                    <a:alpha val="100000"/>
                  </a:schemeClr>
                </a:solidFill>
                <a:latin typeface="Noto Sans SC" panose="020B0200000000000000" charset="-122"/>
                <a:ea typeface="Noto Sans SC" panose="020B0200000000000000" charset="-122"/>
                <a:cs typeface="Noto Sans SC" panose="020B0200000000000000" charset="-122"/>
              </a:rPr>
              <a:t>366785kWh</a:t>
            </a:r>
            <a:r>
              <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。并且全厂均使用节能灯具，节约能源。</a:t>
            </a:r>
            <a:endPar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endParaRPr>
          </a:p>
          <a:p>
            <a:pPr algn="just">
              <a:lnSpc>
                <a:spcPct val="140000"/>
              </a:lnSpc>
            </a:pPr>
            <a:endPar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6" name="AutoShape 6"/>
          <p:cNvSpPr/>
          <p:nvPr>
            <p:custDataLst>
              <p:tags r:id="rId5"/>
            </p:custDataLst>
          </p:nvPr>
        </p:nvSpPr>
        <p:spPr>
          <a:xfrm>
            <a:off x="537512" y="3384629"/>
            <a:ext cx="638131" cy="638131"/>
          </a:xfrm>
          <a:prstGeom prst="ellipse">
            <a:avLst/>
          </a:prstGeom>
          <a:solidFill>
            <a:schemeClr val="accent1">
              <a:alpha val="20000"/>
            </a:schemeClr>
          </a:solidFill>
        </p:spPr>
      </p:sp>
      <p:sp>
        <p:nvSpPr>
          <p:cNvPr id="7" name="TextBox 7"/>
          <p:cNvSpPr txBox="1"/>
          <p:nvPr>
            <p:custDataLst>
              <p:tags r:id="rId6"/>
            </p:custDataLst>
          </p:nvPr>
        </p:nvSpPr>
        <p:spPr>
          <a:xfrm>
            <a:off x="1300882" y="3182098"/>
            <a:ext cx="6886575" cy="769800"/>
          </a:xfrm>
          <a:prstGeom prst="rect">
            <a:avLst/>
          </a:prstGeom>
        </p:spPr>
        <p:txBody>
          <a:bodyPr vert="horz" wrap="square" lIns="123825" tIns="123825" rIns="57150" bIns="123825" rtlCol="0" anchor="b" anchorCtr="0">
            <a:noAutofit/>
          </a:bodyPr>
          <a:lstStyle/>
          <a:p>
            <a:pPr>
              <a:lnSpc>
                <a:spcPct val="140000"/>
              </a:lnSpc>
            </a:pPr>
            <a:r>
              <a:rPr lang="zh-CN" alt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rPr>
              <a:t>资源管理</a:t>
            </a:r>
            <a:endParaRPr lang="zh-CN" alt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8" name="AutoShape 8"/>
          <p:cNvSpPr/>
          <p:nvPr>
            <p:custDataLst>
              <p:tags r:id="rId7"/>
            </p:custDataLst>
          </p:nvPr>
        </p:nvSpPr>
        <p:spPr>
          <a:xfrm>
            <a:off x="537512" y="5104954"/>
            <a:ext cx="638131" cy="638131"/>
          </a:xfrm>
          <a:prstGeom prst="ellipse">
            <a:avLst/>
          </a:prstGeom>
          <a:solidFill>
            <a:schemeClr val="accent1">
              <a:alpha val="20000"/>
            </a:schemeClr>
          </a:solidFill>
        </p:spPr>
      </p:sp>
      <p:sp>
        <p:nvSpPr>
          <p:cNvPr id="9" name="TextBox 9"/>
          <p:cNvSpPr txBox="1"/>
          <p:nvPr>
            <p:custDataLst>
              <p:tags r:id="rId8"/>
            </p:custDataLst>
          </p:nvPr>
        </p:nvSpPr>
        <p:spPr>
          <a:xfrm>
            <a:off x="1300882" y="4920230"/>
            <a:ext cx="6886575" cy="734184"/>
          </a:xfrm>
          <a:prstGeom prst="rect">
            <a:avLst/>
          </a:prstGeom>
        </p:spPr>
        <p:txBody>
          <a:bodyPr vert="horz" wrap="square" lIns="123825" tIns="123825" rIns="57150" bIns="123825" rtlCol="0" anchor="b" anchorCtr="0">
            <a:noAutofit/>
          </a:bodyPr>
          <a:lstStyle/>
          <a:p>
            <a:pPr>
              <a:lnSpc>
                <a:spcPct val="140000"/>
              </a:lnSpc>
            </a:pPr>
            <a:r>
              <a:rPr lang="zh-CN" alt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rPr>
              <a:t>节水措施</a:t>
            </a:r>
            <a:endParaRPr lang="zh-CN" alt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0" name="TextBox 10"/>
          <p:cNvSpPr txBox="1"/>
          <p:nvPr>
            <p:custDataLst>
              <p:tags r:id="rId9"/>
            </p:custDataLst>
          </p:nvPr>
        </p:nvSpPr>
        <p:spPr>
          <a:xfrm>
            <a:off x="1300882" y="3741456"/>
            <a:ext cx="6891292" cy="1074439"/>
          </a:xfrm>
          <a:prstGeom prst="rect">
            <a:avLst/>
          </a:prstGeom>
        </p:spPr>
        <p:txBody>
          <a:bodyPr vert="horz" wrap="square" lIns="123825" tIns="123825" rIns="57150" bIns="123825" rtlCol="0" anchor="t" anchorCtr="0">
            <a:noAutofit/>
          </a:bodyPr>
          <a:lstStyle/>
          <a:p>
            <a:pPr>
              <a:lnSpc>
                <a:spcPct val="140000"/>
              </a:lnSpc>
            </a:pPr>
            <a:r>
              <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为提高资源利用效率，我们推行原材料的精细化管理。在采购环节，严格把控原材料质量，减少因质量问题导致的浪费。在生产过程中，通过优化设计，提高原材料的利用率。</a:t>
            </a:r>
            <a:endPar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endParaRPr>
          </a:p>
          <a:p>
            <a:pPr>
              <a:lnSpc>
                <a:spcPct val="140000"/>
              </a:lnSpc>
            </a:pPr>
            <a:endPar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1" name="TextBox 11"/>
          <p:cNvSpPr txBox="1"/>
          <p:nvPr>
            <p:custDataLst>
              <p:tags r:id="rId10"/>
            </p:custDataLst>
          </p:nvPr>
        </p:nvSpPr>
        <p:spPr>
          <a:xfrm>
            <a:off x="1300882" y="5424019"/>
            <a:ext cx="6891292" cy="1092920"/>
          </a:xfrm>
          <a:prstGeom prst="rect">
            <a:avLst/>
          </a:prstGeom>
        </p:spPr>
        <p:txBody>
          <a:bodyPr vert="horz" wrap="square" lIns="123825" tIns="123825" rIns="57150" bIns="123825" rtlCol="0" anchor="t" anchorCtr="0">
            <a:noAutofit/>
          </a:bodyPr>
          <a:lstStyle/>
          <a:p>
            <a:pPr algn="just">
              <a:lnSpc>
                <a:spcPct val="140000"/>
              </a:lnSpc>
            </a:pPr>
            <a:r>
              <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在生产过程中，全面推广节水型设备和工艺。公司对试压用水、淬火（水）池和冷却水池进行循环利用。以上措施极大节约了水资源的消耗，</a:t>
            </a:r>
            <a:r>
              <a:rPr lang="en-US" altLang="zh-CN" sz="1350">
                <a:solidFill>
                  <a:schemeClr val="dk1">
                    <a:alpha val="100000"/>
                  </a:schemeClr>
                </a:solidFill>
                <a:latin typeface="Noto Sans SC" panose="020B0200000000000000" charset="-122"/>
                <a:ea typeface="Noto Sans SC" panose="020B0200000000000000" charset="-122"/>
                <a:cs typeface="Noto Sans SC" panose="020B0200000000000000" charset="-122"/>
              </a:rPr>
              <a:t>2024</a:t>
            </a:r>
            <a:r>
              <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年全年用水量降至</a:t>
            </a:r>
            <a:r>
              <a:rPr lang="en-US" altLang="zh-CN" sz="1350">
                <a:solidFill>
                  <a:schemeClr val="dk1">
                    <a:alpha val="100000"/>
                  </a:schemeClr>
                </a:solidFill>
                <a:latin typeface="Noto Sans SC" panose="020B0200000000000000" charset="-122"/>
                <a:ea typeface="Noto Sans SC" panose="020B0200000000000000" charset="-122"/>
                <a:cs typeface="Noto Sans SC" panose="020B0200000000000000" charset="-122"/>
              </a:rPr>
              <a:t>1399</a:t>
            </a:r>
            <a:r>
              <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吨。此外，对厂区生活用水设施进行改造，安装感应式水龙头和节水型马桶，员工人均日用水量下降</a:t>
            </a:r>
            <a:r>
              <a:rPr lang="en-US" altLang="zh-CN" sz="1350">
                <a:solidFill>
                  <a:schemeClr val="dk1">
                    <a:alpha val="100000"/>
                  </a:schemeClr>
                </a:solidFill>
                <a:latin typeface="Noto Sans SC" panose="020B0200000000000000" charset="-122"/>
                <a:ea typeface="Noto Sans SC" panose="020B0200000000000000" charset="-122"/>
                <a:cs typeface="Noto Sans SC" panose="020B0200000000000000" charset="-122"/>
              </a:rPr>
              <a:t>3%</a:t>
            </a:r>
            <a:r>
              <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a:t>
            </a:r>
            <a:endPar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endParaRPr>
          </a:p>
          <a:p>
            <a:pPr algn="just">
              <a:lnSpc>
                <a:spcPct val="140000"/>
              </a:lnSpc>
            </a:pPr>
            <a:endPar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cxnSp>
        <p:nvCxnSpPr>
          <p:cNvPr id="13" name="Connector 13"/>
          <p:cNvCxnSpPr/>
          <p:nvPr>
            <p:custDataLst>
              <p:tags r:id="rId11"/>
            </p:custDataLst>
          </p:nvPr>
        </p:nvCxnSpPr>
        <p:spPr>
          <a:xfrm>
            <a:off x="856577" y="2403263"/>
            <a:ext cx="0" cy="896335"/>
          </a:xfrm>
          <a:prstGeom prst="line">
            <a:avLst/>
          </a:prstGeom>
          <a:ln w="19050">
            <a:solidFill>
              <a:schemeClr val="accent1"/>
            </a:solidFill>
            <a:prstDash val="solid"/>
            <a:headEnd type="none"/>
            <a:tailEnd type="none"/>
          </a:ln>
        </p:spPr>
        <p:style>
          <a:lnRef idx="0">
            <a:schemeClr val="accent1"/>
          </a:lnRef>
          <a:fillRef idx="1">
            <a:schemeClr val="accent1"/>
          </a:fillRef>
          <a:effectRef idx="0">
            <a:schemeClr val="accent1"/>
          </a:effectRef>
          <a:fontRef idx="minor">
            <a:schemeClr val="lt1"/>
          </a:fontRef>
        </p:style>
      </p:cxnSp>
      <p:cxnSp>
        <p:nvCxnSpPr>
          <p:cNvPr id="14" name="Connector 14"/>
          <p:cNvCxnSpPr/>
          <p:nvPr>
            <p:custDataLst>
              <p:tags r:id="rId12"/>
            </p:custDataLst>
          </p:nvPr>
        </p:nvCxnSpPr>
        <p:spPr>
          <a:xfrm>
            <a:off x="856577" y="4124852"/>
            <a:ext cx="0" cy="896335"/>
          </a:xfrm>
          <a:prstGeom prst="line">
            <a:avLst/>
          </a:prstGeom>
          <a:ln w="19050">
            <a:solidFill>
              <a:schemeClr val="accent1"/>
            </a:solidFill>
            <a:prstDash val="solid"/>
            <a:headEnd type="none"/>
            <a:tailEnd type="none"/>
          </a:ln>
        </p:spPr>
        <p:style>
          <a:lnRef idx="0">
            <a:schemeClr val="accent1"/>
          </a:lnRef>
          <a:fillRef idx="1">
            <a:schemeClr val="accent1"/>
          </a:fillRef>
          <a:effectRef idx="0">
            <a:schemeClr val="accent1"/>
          </a:effectRef>
          <a:fontRef idx="minor">
            <a:schemeClr val="lt1"/>
          </a:fontRef>
        </p:style>
      </p:cxnSp>
      <p:sp>
        <p:nvSpPr>
          <p:cNvPr id="15" name="TextBox 15"/>
          <p:cNvSpPr txBox="1"/>
          <p:nvPr>
            <p:custDataLst>
              <p:tags r:id="rId13"/>
            </p:custDataLst>
          </p:nvPr>
        </p:nvSpPr>
        <p:spPr>
          <a:xfrm>
            <a:off x="688937" y="1685237"/>
            <a:ext cx="335280" cy="596265"/>
          </a:xfrm>
          <a:prstGeom prst="rect">
            <a:avLst/>
          </a:prstGeom>
        </p:spPr>
        <p:txBody>
          <a:bodyPr vert="horz" wrap="square" lIns="91440" tIns="45720" rIns="91440" bIns="45720" rtlCol="0" anchor="ctr" anchorCtr="0">
            <a:spAutoFit/>
          </a:bodyPr>
          <a:lstStyle/>
          <a:p>
            <a:pPr algn="ctr">
              <a:lnSpc>
                <a:spcPct val="100000"/>
              </a:lnSpc>
              <a:spcBef>
                <a:spcPts val="375"/>
              </a:spcBef>
            </a:pPr>
            <a:r>
              <a:rPr lang="en-US" sz="3000">
                <a:solidFill>
                  <a:schemeClr val="accent1">
                    <a:alpha val="100000"/>
                  </a:schemeClr>
                </a:solidFill>
                <a:latin typeface="微软雅黑" panose="020B0503020204020204" charset="-122"/>
                <a:ea typeface="微软雅黑" panose="020B0503020204020204" charset="-122"/>
                <a:cs typeface="微软雅黑" panose="020B0503020204020204" charset="-122"/>
              </a:rPr>
              <a:t>1</a:t>
            </a:r>
            <a:endParaRPr lang="en-US" sz="3000">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16" name="TextBox 16"/>
          <p:cNvSpPr txBox="1"/>
          <p:nvPr>
            <p:custDataLst>
              <p:tags r:id="rId14"/>
            </p:custDataLst>
          </p:nvPr>
        </p:nvSpPr>
        <p:spPr>
          <a:xfrm>
            <a:off x="588925" y="3405562"/>
            <a:ext cx="535305" cy="596265"/>
          </a:xfrm>
          <a:prstGeom prst="rect">
            <a:avLst/>
          </a:prstGeom>
        </p:spPr>
        <p:txBody>
          <a:bodyPr vert="horz" wrap="square" lIns="91440" tIns="45720" rIns="91440" bIns="45720" rtlCol="0" anchor="ctr" anchorCtr="0">
            <a:spAutoFit/>
          </a:bodyPr>
          <a:lstStyle/>
          <a:p>
            <a:pPr algn="ctr">
              <a:lnSpc>
                <a:spcPct val="100000"/>
              </a:lnSpc>
              <a:spcBef>
                <a:spcPts val="375"/>
              </a:spcBef>
            </a:pPr>
            <a:r>
              <a:rPr lang="en-US" sz="3000">
                <a:solidFill>
                  <a:schemeClr val="accent1">
                    <a:alpha val="100000"/>
                  </a:schemeClr>
                </a:solidFill>
                <a:latin typeface="微软雅黑" panose="020B0503020204020204" charset="-122"/>
                <a:ea typeface="微软雅黑" panose="020B0503020204020204" charset="-122"/>
                <a:cs typeface="微软雅黑" panose="020B0503020204020204" charset="-122"/>
              </a:rPr>
              <a:t>2</a:t>
            </a:r>
            <a:endParaRPr lang="en-US" sz="3000">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17" name="TextBox 17"/>
          <p:cNvSpPr txBox="1"/>
          <p:nvPr>
            <p:custDataLst>
              <p:tags r:id="rId15"/>
            </p:custDataLst>
          </p:nvPr>
        </p:nvSpPr>
        <p:spPr>
          <a:xfrm>
            <a:off x="588925" y="5125887"/>
            <a:ext cx="535305" cy="596265"/>
          </a:xfrm>
          <a:prstGeom prst="rect">
            <a:avLst/>
          </a:prstGeom>
        </p:spPr>
        <p:txBody>
          <a:bodyPr vert="horz" wrap="square" lIns="91440" tIns="45720" rIns="91440" bIns="45720" rtlCol="0" anchor="ctr" anchorCtr="0">
            <a:spAutoFit/>
          </a:bodyPr>
          <a:lstStyle/>
          <a:p>
            <a:pPr algn="ctr">
              <a:lnSpc>
                <a:spcPct val="100000"/>
              </a:lnSpc>
              <a:spcBef>
                <a:spcPts val="375"/>
              </a:spcBef>
            </a:pPr>
            <a:r>
              <a:rPr lang="en-US" sz="3000">
                <a:solidFill>
                  <a:schemeClr val="accent1">
                    <a:alpha val="100000"/>
                  </a:schemeClr>
                </a:solidFill>
                <a:latin typeface="微软雅黑" panose="020B0503020204020204" charset="-122"/>
                <a:ea typeface="微软雅黑" panose="020B0503020204020204" charset="-122"/>
                <a:cs typeface="微软雅黑" panose="020B0503020204020204" charset="-122"/>
              </a:rPr>
              <a:t>3</a:t>
            </a:r>
            <a:endParaRPr lang="en-US" sz="3000">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pic>
        <p:nvPicPr>
          <p:cNvPr id="20" name="图片 19" descr="E:/设计图片素材/cristian-grecu-6yBAQeeNROU-unsplash.jpgcristian-grecu-6yBAQeeNROU-unsplash"/>
          <p:cNvPicPr>
            <a:picLocks noChangeAspect="1"/>
          </p:cNvPicPr>
          <p:nvPr>
            <p:custDataLst>
              <p:tags r:id="rId16"/>
            </p:custDataLst>
          </p:nvPr>
        </p:nvPicPr>
        <p:blipFill>
          <a:blip r:embed="rId17" cstate="email"/>
          <a:srcRect l="-20" t="17042" r="-20" b="17746"/>
          <a:stretch>
            <a:fillRect/>
          </a:stretch>
        </p:blipFill>
        <p:spPr>
          <a:xfrm>
            <a:off x="8312219" y="2063356"/>
            <a:ext cx="3692241" cy="3611759"/>
          </a:xfrm>
          <a:custGeom>
            <a:avLst/>
            <a:gdLst/>
            <a:ahLst/>
            <a:cxnLst>
              <a:cxn ang="3">
                <a:pos x="hc" y="t"/>
              </a:cxn>
              <a:cxn ang="cd2">
                <a:pos x="l" y="vc"/>
              </a:cxn>
              <a:cxn ang="cd4">
                <a:pos x="hc" y="b"/>
              </a:cxn>
              <a:cxn ang="0">
                <a:pos x="r" y="vc"/>
              </a:cxn>
            </a:cxnLst>
            <a:rect l="l" t="t" r="r" b="b"/>
            <a:pathLst>
              <a:path w="8332" h="8150">
                <a:moveTo>
                  <a:pt x="4232" y="780"/>
                </a:moveTo>
                <a:lnTo>
                  <a:pt x="6216" y="780"/>
                </a:lnTo>
                <a:lnTo>
                  <a:pt x="6216" y="8150"/>
                </a:lnTo>
                <a:lnTo>
                  <a:pt x="4232" y="8150"/>
                </a:lnTo>
                <a:lnTo>
                  <a:pt x="4232" y="780"/>
                </a:lnTo>
                <a:close/>
                <a:moveTo>
                  <a:pt x="0" y="780"/>
                </a:moveTo>
                <a:lnTo>
                  <a:pt x="1984" y="780"/>
                </a:lnTo>
                <a:lnTo>
                  <a:pt x="1984" y="8150"/>
                </a:lnTo>
                <a:lnTo>
                  <a:pt x="0" y="8150"/>
                </a:lnTo>
                <a:lnTo>
                  <a:pt x="0" y="780"/>
                </a:lnTo>
                <a:close/>
                <a:moveTo>
                  <a:pt x="6348" y="0"/>
                </a:moveTo>
                <a:lnTo>
                  <a:pt x="8332" y="0"/>
                </a:lnTo>
                <a:lnTo>
                  <a:pt x="8332" y="7370"/>
                </a:lnTo>
                <a:lnTo>
                  <a:pt x="6348" y="7370"/>
                </a:lnTo>
                <a:lnTo>
                  <a:pt x="6348" y="0"/>
                </a:lnTo>
                <a:close/>
                <a:moveTo>
                  <a:pt x="2116" y="0"/>
                </a:moveTo>
                <a:lnTo>
                  <a:pt x="4100" y="0"/>
                </a:lnTo>
                <a:lnTo>
                  <a:pt x="4100" y="7370"/>
                </a:lnTo>
                <a:lnTo>
                  <a:pt x="2116" y="7370"/>
                </a:lnTo>
                <a:lnTo>
                  <a:pt x="2116" y="0"/>
                </a:lnTo>
                <a:close/>
              </a:path>
            </a:pathLst>
          </a:custGeom>
          <a:ln w="9525" cap="flat" cmpd="sng" algn="ctr">
            <a:solidFill>
              <a:schemeClr val="dk1">
                <a:lumMod val="40000"/>
                <a:lumOff val="60000"/>
                <a:alpha val="50000"/>
              </a:schemeClr>
            </a:solidFill>
            <a:prstDash val="solid"/>
            <a:round/>
            <a:headEnd type="none" w="med" len="med"/>
            <a:tailEnd type="none" w="med" len="me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476023" y="265328"/>
            <a:ext cx="11239500" cy="914400"/>
          </a:xfrm>
          <a:prstGeom prst="rect">
            <a:avLst/>
          </a:prstGeom>
        </p:spPr>
        <p:txBody>
          <a:bodyPr vert="horz" wrap="square" lIns="123825" tIns="123825" rIns="57150" bIns="123825" rtlCol="0" anchor="ctr" anchorCtr="0">
            <a:noAutofit/>
          </a:bodyPr>
          <a:lstStyle/>
          <a:p>
            <a:pPr>
              <a:lnSpc>
                <a:spcPct val="140000"/>
              </a:lnSpc>
            </a:pPr>
            <a:r>
              <a:rPr lang="zh-CN" altLang="en-US" sz="3000" b="1">
                <a:solidFill>
                  <a:schemeClr val="dk2">
                    <a:alpha val="100000"/>
                  </a:schemeClr>
                </a:solidFill>
                <a:latin typeface="Noto Sans SC" panose="020B0200000000000000" charset="-122"/>
                <a:ea typeface="Noto Sans SC" panose="020B0200000000000000" charset="-122"/>
                <a:cs typeface="Noto Sans SC" panose="020B0200000000000000" charset="-122"/>
              </a:rPr>
              <a:t>应对气候变化</a:t>
            </a:r>
            <a:endParaRPr lang="zh-CN" altLang="en-US" sz="3000" b="1">
              <a:solidFill>
                <a:schemeClr val="dk2">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3" name="AutoShape 3"/>
          <p:cNvSpPr/>
          <p:nvPr>
            <p:custDataLst>
              <p:tags r:id="rId2"/>
            </p:custDataLst>
          </p:nvPr>
        </p:nvSpPr>
        <p:spPr>
          <a:xfrm>
            <a:off x="537512" y="1664304"/>
            <a:ext cx="638131" cy="638131"/>
          </a:xfrm>
          <a:prstGeom prst="ellipse">
            <a:avLst/>
          </a:prstGeom>
          <a:solidFill>
            <a:schemeClr val="accent1">
              <a:alpha val="20000"/>
            </a:schemeClr>
          </a:solidFill>
        </p:spPr>
      </p:sp>
      <p:sp>
        <p:nvSpPr>
          <p:cNvPr id="4" name="TextBox 4"/>
          <p:cNvSpPr txBox="1"/>
          <p:nvPr>
            <p:custDataLst>
              <p:tags r:id="rId3"/>
            </p:custDataLst>
          </p:nvPr>
        </p:nvSpPr>
        <p:spPr>
          <a:xfrm>
            <a:off x="1300882" y="1463721"/>
            <a:ext cx="6886575" cy="765904"/>
          </a:xfrm>
          <a:prstGeom prst="rect">
            <a:avLst/>
          </a:prstGeom>
        </p:spPr>
        <p:txBody>
          <a:bodyPr vert="horz" wrap="square" lIns="123825" tIns="123825" rIns="57150" bIns="123825" rtlCol="0" anchor="b" anchorCtr="0">
            <a:noAutofit/>
          </a:bodyPr>
          <a:lstStyle/>
          <a:p>
            <a:pPr>
              <a:lnSpc>
                <a:spcPct val="140000"/>
              </a:lnSpc>
            </a:pPr>
            <a:r>
              <a:rPr lang="zh-CN" alt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rPr>
              <a:t>温室气体排放</a:t>
            </a:r>
            <a:endParaRPr lang="zh-CN" alt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5" name="TextBox 5"/>
          <p:cNvSpPr txBox="1"/>
          <p:nvPr>
            <p:custDataLst>
              <p:tags r:id="rId4"/>
            </p:custDataLst>
          </p:nvPr>
        </p:nvSpPr>
        <p:spPr>
          <a:xfrm>
            <a:off x="1300882" y="1998589"/>
            <a:ext cx="6891292" cy="1083679"/>
          </a:xfrm>
          <a:prstGeom prst="rect">
            <a:avLst/>
          </a:prstGeom>
        </p:spPr>
        <p:txBody>
          <a:bodyPr vert="horz" wrap="square" lIns="123825" tIns="123825" rIns="57150" bIns="123825" rtlCol="0" anchor="t" anchorCtr="0">
            <a:noAutofit/>
          </a:bodyPr>
          <a:lstStyle/>
          <a:p>
            <a:pPr algn="just">
              <a:lnSpc>
                <a:spcPct val="140000"/>
              </a:lnSpc>
            </a:pPr>
            <a:r>
              <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我们建立了完善的温室气体排放监测体系，对生产过程中的各个环节进行管理监控，通过核算，明确</a:t>
            </a:r>
            <a:r>
              <a:rPr lang="en-US" altLang="zh-CN" sz="1350">
                <a:solidFill>
                  <a:schemeClr val="dk1">
                    <a:alpha val="100000"/>
                  </a:schemeClr>
                </a:solidFill>
                <a:latin typeface="Noto Sans SC" panose="020B0200000000000000" charset="-122"/>
                <a:ea typeface="Noto Sans SC" panose="020B0200000000000000" charset="-122"/>
                <a:cs typeface="Noto Sans SC" panose="020B0200000000000000" charset="-122"/>
              </a:rPr>
              <a:t>2024</a:t>
            </a:r>
            <a:r>
              <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年公司碳排放总量为</a:t>
            </a:r>
            <a:r>
              <a:rPr lang="en-US" altLang="zh-CN" sz="1350">
                <a:solidFill>
                  <a:schemeClr val="dk1">
                    <a:alpha val="100000"/>
                  </a:schemeClr>
                </a:solidFill>
                <a:latin typeface="Noto Sans SC" panose="020B0200000000000000" charset="-122"/>
                <a:ea typeface="Noto Sans SC" panose="020B0200000000000000" charset="-122"/>
                <a:cs typeface="Noto Sans SC" panose="020B0200000000000000" charset="-122"/>
              </a:rPr>
              <a:t>205.84</a:t>
            </a:r>
            <a:r>
              <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吨二氧化碳当量，为后续制定减排计划提供了精准数据支撑。</a:t>
            </a:r>
            <a:endPar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endParaRPr>
          </a:p>
          <a:p>
            <a:pPr algn="just">
              <a:lnSpc>
                <a:spcPct val="140000"/>
              </a:lnSpc>
            </a:pPr>
            <a:endPar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6" name="AutoShape 6"/>
          <p:cNvSpPr/>
          <p:nvPr>
            <p:custDataLst>
              <p:tags r:id="rId5"/>
            </p:custDataLst>
          </p:nvPr>
        </p:nvSpPr>
        <p:spPr>
          <a:xfrm>
            <a:off x="537512" y="3384629"/>
            <a:ext cx="638131" cy="638131"/>
          </a:xfrm>
          <a:prstGeom prst="ellipse">
            <a:avLst/>
          </a:prstGeom>
          <a:solidFill>
            <a:schemeClr val="accent1">
              <a:alpha val="20000"/>
            </a:schemeClr>
          </a:solidFill>
        </p:spPr>
      </p:sp>
      <p:sp>
        <p:nvSpPr>
          <p:cNvPr id="7" name="TextBox 7"/>
          <p:cNvSpPr txBox="1"/>
          <p:nvPr>
            <p:custDataLst>
              <p:tags r:id="rId6"/>
            </p:custDataLst>
          </p:nvPr>
        </p:nvSpPr>
        <p:spPr>
          <a:xfrm>
            <a:off x="1300882" y="3182098"/>
            <a:ext cx="6886575" cy="769800"/>
          </a:xfrm>
          <a:prstGeom prst="rect">
            <a:avLst/>
          </a:prstGeom>
        </p:spPr>
        <p:txBody>
          <a:bodyPr vert="horz" wrap="square" lIns="123825" tIns="123825" rIns="57150" bIns="123825" rtlCol="0" anchor="b" anchorCtr="0">
            <a:noAutofit/>
          </a:bodyPr>
          <a:lstStyle/>
          <a:p>
            <a:pPr>
              <a:lnSpc>
                <a:spcPct val="140000"/>
              </a:lnSpc>
            </a:pPr>
            <a:r>
              <a:rPr lang="zh-CN" alt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rPr>
              <a:t>污染废弃物管理</a:t>
            </a:r>
            <a:endParaRPr lang="zh-CN" alt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0" name="TextBox 10"/>
          <p:cNvSpPr txBox="1"/>
          <p:nvPr>
            <p:custDataLst>
              <p:tags r:id="rId7"/>
            </p:custDataLst>
          </p:nvPr>
        </p:nvSpPr>
        <p:spPr>
          <a:xfrm>
            <a:off x="1300882" y="3741456"/>
            <a:ext cx="6891292" cy="1074439"/>
          </a:xfrm>
          <a:prstGeom prst="rect">
            <a:avLst/>
          </a:prstGeom>
        </p:spPr>
        <p:txBody>
          <a:bodyPr vert="horz" wrap="square" lIns="123825" tIns="123825" rIns="57150" bIns="123825" rtlCol="0" anchor="t" anchorCtr="0">
            <a:noAutofit/>
          </a:bodyPr>
          <a:lstStyle/>
          <a:p>
            <a:pPr algn="just">
              <a:lnSpc>
                <a:spcPct val="140000"/>
              </a:lnSpc>
            </a:pPr>
            <a:r>
              <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为减少颗粒物排放，公司车间内无组织粉尘喷淋装置进行洒水抑尘，无组织粉尘减少量约为</a:t>
            </a:r>
            <a:r>
              <a:rPr lang="en-US" altLang="zh-CN" sz="1350">
                <a:solidFill>
                  <a:schemeClr val="dk1">
                    <a:alpha val="100000"/>
                  </a:schemeClr>
                </a:solidFill>
                <a:latin typeface="Noto Sans SC" panose="020B0200000000000000" charset="-122"/>
                <a:ea typeface="Noto Sans SC" panose="020B0200000000000000" charset="-122"/>
                <a:cs typeface="Noto Sans SC" panose="020B0200000000000000" charset="-122"/>
              </a:rPr>
              <a:t>90%</a:t>
            </a:r>
            <a:r>
              <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，全年废气达标排放率</a:t>
            </a:r>
            <a:r>
              <a:rPr lang="en-US" altLang="zh-CN" sz="1350">
                <a:solidFill>
                  <a:schemeClr val="dk1">
                    <a:alpha val="100000"/>
                  </a:schemeClr>
                </a:solidFill>
                <a:latin typeface="Noto Sans SC" panose="020B0200000000000000" charset="-122"/>
                <a:ea typeface="Noto Sans SC" panose="020B0200000000000000" charset="-122"/>
                <a:cs typeface="Noto Sans SC" panose="020B0200000000000000" charset="-122"/>
              </a:rPr>
              <a:t>100%</a:t>
            </a:r>
            <a:r>
              <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a:t>
            </a:r>
            <a:endPar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endParaRPr>
          </a:p>
          <a:p>
            <a:pPr algn="just">
              <a:lnSpc>
                <a:spcPct val="140000"/>
              </a:lnSpc>
            </a:pPr>
            <a:r>
              <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为对固体废物进行合理处置，公司与当地的物资回收企业建立长期合作关系，定期进行回收再利用，</a:t>
            </a:r>
            <a:r>
              <a:rPr lang="en-US" altLang="zh-CN" sz="1350">
                <a:solidFill>
                  <a:schemeClr val="dk1">
                    <a:alpha val="100000"/>
                  </a:schemeClr>
                </a:solidFill>
                <a:latin typeface="Noto Sans SC" panose="020B0200000000000000" charset="-122"/>
                <a:ea typeface="Noto Sans SC" panose="020B0200000000000000" charset="-122"/>
                <a:cs typeface="Noto Sans SC" panose="020B0200000000000000" charset="-122"/>
              </a:rPr>
              <a:t>2024</a:t>
            </a:r>
            <a:r>
              <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年工业固体废弃物综合利用率达到</a:t>
            </a:r>
            <a:r>
              <a:rPr lang="en-US" altLang="zh-CN" sz="1350">
                <a:solidFill>
                  <a:schemeClr val="dk1">
                    <a:alpha val="100000"/>
                  </a:schemeClr>
                </a:solidFill>
                <a:latin typeface="Noto Sans SC" panose="020B0200000000000000" charset="-122"/>
                <a:ea typeface="Noto Sans SC" panose="020B0200000000000000" charset="-122"/>
                <a:cs typeface="Noto Sans SC" panose="020B0200000000000000" charset="-122"/>
              </a:rPr>
              <a:t>100%</a:t>
            </a:r>
            <a:r>
              <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a:t>
            </a:r>
            <a:r>
              <a:rPr lang="en-US" altLang="zh-CN" sz="1350">
                <a:solidFill>
                  <a:schemeClr val="dk1">
                    <a:alpha val="100000"/>
                  </a:schemeClr>
                </a:solidFill>
                <a:latin typeface="Noto Sans SC" panose="020B0200000000000000" charset="-122"/>
                <a:ea typeface="Noto Sans SC" panose="020B0200000000000000" charset="-122"/>
                <a:cs typeface="Noto Sans SC" panose="020B0200000000000000" charset="-122"/>
              </a:rPr>
              <a:t>2024</a:t>
            </a:r>
            <a:r>
              <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年，公司危险废弃物安全处置率</a:t>
            </a:r>
            <a:r>
              <a:rPr lang="en-US" altLang="zh-CN" sz="1350">
                <a:solidFill>
                  <a:schemeClr val="dk1">
                    <a:alpha val="100000"/>
                  </a:schemeClr>
                </a:solidFill>
                <a:latin typeface="Noto Sans SC" panose="020B0200000000000000" charset="-122"/>
                <a:ea typeface="Noto Sans SC" panose="020B0200000000000000" charset="-122"/>
                <a:cs typeface="Noto Sans SC" panose="020B0200000000000000" charset="-122"/>
              </a:rPr>
              <a:t>100%,</a:t>
            </a:r>
            <a:r>
              <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未发生任何环境污染事故。</a:t>
            </a:r>
            <a:endPar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grpSp>
        <p:nvGrpSpPr>
          <p:cNvPr id="18" name="组合 17"/>
          <p:cNvGrpSpPr/>
          <p:nvPr>
            <p:custDataLst>
              <p:tags r:id="rId8"/>
            </p:custDataLst>
          </p:nvPr>
        </p:nvGrpSpPr>
        <p:grpSpPr>
          <a:xfrm rot="0">
            <a:off x="8414436" y="1876350"/>
            <a:ext cx="3488141" cy="4007812"/>
            <a:chOff x="3127" y="2161"/>
            <a:chExt cx="12948" cy="14882"/>
          </a:xfrm>
        </p:grpSpPr>
        <p:sp>
          <p:nvSpPr>
            <p:cNvPr id="19" name="任意多边形 18"/>
            <p:cNvSpPr/>
            <p:nvPr>
              <p:custDataLst>
                <p:tags r:id="rId9"/>
              </p:custDataLst>
            </p:nvPr>
          </p:nvSpPr>
          <p:spPr>
            <a:xfrm>
              <a:off x="3127" y="2161"/>
              <a:ext cx="12948" cy="14882"/>
            </a:xfrm>
            <a:custGeom>
              <a:avLst/>
              <a:gdLst>
                <a:gd name="connsiteX0" fmla="*/ 6515 w 13052"/>
                <a:gd name="connsiteY0" fmla="*/ 0 h 15000"/>
                <a:gd name="connsiteX1" fmla="*/ 13032 w 13052"/>
                <a:gd name="connsiteY1" fmla="*/ 3725 h 15000"/>
                <a:gd name="connsiteX2" fmla="*/ 13040 w 13052"/>
                <a:gd name="connsiteY2" fmla="*/ 5122 h 15000"/>
                <a:gd name="connsiteX3" fmla="*/ 12812 w 13052"/>
                <a:gd name="connsiteY3" fmla="*/ 5338 h 15000"/>
                <a:gd name="connsiteX4" fmla="*/ 12815 w 13052"/>
                <a:gd name="connsiteY4" fmla="*/ 8600 h 15000"/>
                <a:gd name="connsiteX5" fmla="*/ 13052 w 13052"/>
                <a:gd name="connsiteY5" fmla="*/ 8822 h 15000"/>
                <a:gd name="connsiteX6" fmla="*/ 13041 w 13052"/>
                <a:gd name="connsiteY6" fmla="*/ 11248 h 15000"/>
                <a:gd name="connsiteX7" fmla="*/ 6515 w 13052"/>
                <a:gd name="connsiteY7" fmla="*/ 15000 h 15000"/>
                <a:gd name="connsiteX8" fmla="*/ 17 w 13052"/>
                <a:gd name="connsiteY8" fmla="*/ 11296 h 15000"/>
                <a:gd name="connsiteX9" fmla="*/ 0 w 13052"/>
                <a:gd name="connsiteY9" fmla="*/ 8802 h 15000"/>
                <a:gd name="connsiteX10" fmla="*/ 237 w 13052"/>
                <a:gd name="connsiteY10" fmla="*/ 8579 h 15000"/>
                <a:gd name="connsiteX11" fmla="*/ 237 w 13052"/>
                <a:gd name="connsiteY11" fmla="*/ 6358 h 15000"/>
                <a:gd name="connsiteX12" fmla="*/ 0 w 13052"/>
                <a:gd name="connsiteY12" fmla="*/ 6135 h 15000"/>
                <a:gd name="connsiteX13" fmla="*/ 1 w 13052"/>
                <a:gd name="connsiteY13" fmla="*/ 3754 h 15000"/>
                <a:gd name="connsiteX14" fmla="*/ 6515 w 13052"/>
                <a:gd name="connsiteY14" fmla="*/ 0 h 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52" h="15000">
                  <a:moveTo>
                    <a:pt x="6515" y="0"/>
                  </a:moveTo>
                  <a:lnTo>
                    <a:pt x="13032" y="3725"/>
                  </a:lnTo>
                  <a:lnTo>
                    <a:pt x="13040" y="5122"/>
                  </a:lnTo>
                  <a:lnTo>
                    <a:pt x="12812" y="5338"/>
                  </a:lnTo>
                  <a:lnTo>
                    <a:pt x="12815" y="8600"/>
                  </a:lnTo>
                  <a:lnTo>
                    <a:pt x="13052" y="8822"/>
                  </a:lnTo>
                  <a:lnTo>
                    <a:pt x="13041" y="11248"/>
                  </a:lnTo>
                  <a:lnTo>
                    <a:pt x="6515" y="15000"/>
                  </a:lnTo>
                  <a:lnTo>
                    <a:pt x="17" y="11296"/>
                  </a:lnTo>
                  <a:lnTo>
                    <a:pt x="0" y="8802"/>
                  </a:lnTo>
                  <a:lnTo>
                    <a:pt x="237" y="8579"/>
                  </a:lnTo>
                  <a:lnTo>
                    <a:pt x="237" y="6358"/>
                  </a:lnTo>
                  <a:lnTo>
                    <a:pt x="0" y="6135"/>
                  </a:lnTo>
                  <a:lnTo>
                    <a:pt x="1" y="3754"/>
                  </a:lnTo>
                  <a:lnTo>
                    <a:pt x="6515" y="0"/>
                  </a:lnTo>
                  <a:close/>
                </a:path>
              </a:pathLst>
            </a:custGeom>
            <a:noFill/>
            <a:ln w="25400">
              <a:gradFill>
                <a:gsLst>
                  <a:gs pos="0">
                    <a:schemeClr val="accent1">
                      <a:alpha val="0"/>
                    </a:schemeClr>
                  </a:gs>
                  <a:gs pos="100000">
                    <a:schemeClr val="accent1"/>
                  </a:gs>
                </a:gsLst>
                <a:lin ang="16200000" scaled="1"/>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010">
                <a:latin typeface="MiSans Normal" panose="00000500000000000000" charset="-122"/>
                <a:ea typeface="MiSans Normal" panose="00000500000000000000" charset="-122"/>
                <a:sym typeface="+mn-ea"/>
              </a:endParaRPr>
            </a:p>
          </p:txBody>
        </p:sp>
        <p:pic>
          <p:nvPicPr>
            <p:cNvPr id="20" name="图片 19" descr="F:/素材图片4/VCG211291974513.jpgVCG211291974513"/>
            <p:cNvPicPr>
              <a:picLocks noChangeAspect="1"/>
            </p:cNvPicPr>
            <p:nvPr>
              <p:custDataLst>
                <p:tags r:id="rId10"/>
              </p:custDataLst>
            </p:nvPr>
          </p:nvPicPr>
          <p:blipFill>
            <a:blip r:embed="rId11" cstate="email"/>
            <a:srcRect l="15093" t="1070" r="15093" b="1070"/>
            <a:stretch>
              <a:fillRect/>
            </a:stretch>
          </p:blipFill>
          <p:spPr>
            <a:xfrm>
              <a:off x="3536" y="2614"/>
              <a:ext cx="12131" cy="14006"/>
            </a:xfrm>
            <a:custGeom>
              <a:avLst/>
              <a:gdLst/>
              <a:ahLst/>
              <a:cxnLst>
                <a:cxn ang="3">
                  <a:pos x="hc" y="t"/>
                </a:cxn>
                <a:cxn ang="cd2">
                  <a:pos x="l" y="vc"/>
                </a:cxn>
                <a:cxn ang="cd4">
                  <a:pos x="hc" y="b"/>
                </a:cxn>
                <a:cxn ang="0">
                  <a:pos x="r" y="vc"/>
                </a:cxn>
              </a:cxnLst>
              <a:rect l="l" t="t" r="r" b="b"/>
              <a:pathLst>
                <a:path w="3574" h="4125">
                  <a:moveTo>
                    <a:pt x="1787" y="0"/>
                  </a:moveTo>
                  <a:lnTo>
                    <a:pt x="3574" y="1032"/>
                  </a:lnTo>
                  <a:lnTo>
                    <a:pt x="3574" y="1328"/>
                  </a:lnTo>
                  <a:lnTo>
                    <a:pt x="3509" y="1393"/>
                  </a:lnTo>
                  <a:lnTo>
                    <a:pt x="3509" y="2382"/>
                  </a:lnTo>
                  <a:lnTo>
                    <a:pt x="3574" y="2447"/>
                  </a:lnTo>
                  <a:lnTo>
                    <a:pt x="3574" y="3094"/>
                  </a:lnTo>
                  <a:lnTo>
                    <a:pt x="1787" y="4125"/>
                  </a:lnTo>
                  <a:lnTo>
                    <a:pt x="0" y="3094"/>
                  </a:lnTo>
                  <a:lnTo>
                    <a:pt x="0" y="2441"/>
                  </a:lnTo>
                  <a:lnTo>
                    <a:pt x="65" y="2376"/>
                  </a:lnTo>
                  <a:lnTo>
                    <a:pt x="65" y="1726"/>
                  </a:lnTo>
                  <a:lnTo>
                    <a:pt x="0" y="1661"/>
                  </a:lnTo>
                  <a:lnTo>
                    <a:pt x="0" y="1032"/>
                  </a:lnTo>
                  <a:lnTo>
                    <a:pt x="1787" y="0"/>
                  </a:lnTo>
                  <a:close/>
                </a:path>
              </a:pathLst>
            </a:custGeom>
            <a:ln w="15875">
              <a:solidFill>
                <a:schemeClr val="accent1"/>
              </a:solidFill>
            </a:ln>
          </p:spPr>
        </p:pic>
        <p:sp>
          <p:nvSpPr>
            <p:cNvPr id="21" name="任意多边形: 形状 45"/>
            <p:cNvSpPr/>
            <p:nvPr>
              <p:custDataLst>
                <p:tags r:id="rId12"/>
              </p:custDataLst>
            </p:nvPr>
          </p:nvSpPr>
          <p:spPr>
            <a:xfrm rot="19800000">
              <a:off x="4643" y="3580"/>
              <a:ext cx="3656" cy="385"/>
            </a:xfrm>
            <a:custGeom>
              <a:avLst/>
              <a:gdLst>
                <a:gd name="connsiteX0" fmla="*/ 566519 w 619363"/>
                <a:gd name="connsiteY0" fmla="*/ 0 h 74592"/>
                <a:gd name="connsiteX1" fmla="*/ 619363 w 619363"/>
                <a:gd name="connsiteY1" fmla="*/ 74592 h 74592"/>
                <a:gd name="connsiteX2" fmla="*/ 0 w 619363"/>
                <a:gd name="connsiteY2" fmla="*/ 72179 h 74592"/>
                <a:gd name="connsiteX3" fmla="*/ 59512 w 619363"/>
                <a:gd name="connsiteY3" fmla="*/ 30019 h 74592"/>
                <a:gd name="connsiteX4" fmla="*/ 365577 w 619363"/>
                <a:gd name="connsiteY4" fmla="*/ 27228 h 74592"/>
                <a:gd name="connsiteX5" fmla="*/ 401977 w 619363"/>
                <a:gd name="connsiteY5" fmla="*/ 1441 h 74592"/>
                <a:gd name="connsiteX6" fmla="*/ 566519 w 619363"/>
                <a:gd name="connsiteY6" fmla="*/ 0 h 74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9363" h="74592">
                  <a:moveTo>
                    <a:pt x="566519" y="0"/>
                  </a:moveTo>
                  <a:lnTo>
                    <a:pt x="619363" y="74592"/>
                  </a:lnTo>
                  <a:lnTo>
                    <a:pt x="0" y="72179"/>
                  </a:lnTo>
                  <a:lnTo>
                    <a:pt x="59512" y="30019"/>
                  </a:lnTo>
                  <a:lnTo>
                    <a:pt x="365577" y="27228"/>
                  </a:lnTo>
                  <a:lnTo>
                    <a:pt x="401977" y="1441"/>
                  </a:lnTo>
                  <a:lnTo>
                    <a:pt x="566519" y="0"/>
                  </a:lnTo>
                  <a:close/>
                </a:path>
              </a:pathLst>
            </a:custGeom>
            <a:solidFill>
              <a:schemeClr val="accent1"/>
            </a:solidFill>
            <a:ln w="9525" cap="flat">
              <a:noFill/>
              <a:prstDash val="solid"/>
              <a:miter/>
            </a:ln>
          </p:spPr>
          <p:txBody>
            <a:bodyPr rot="0" spcFirstLastPara="0" vertOverflow="overflow" horzOverflow="overflow" vert="horz" wrap="square" lIns="51432" tIns="25716" rIns="51432" bIns="25716"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10">
                <a:solidFill>
                  <a:schemeClr val="tx1"/>
                </a:solidFill>
                <a:latin typeface="MiSans Normal" panose="00000500000000000000" charset="-122"/>
                <a:ea typeface="MiSans Normal" panose="00000500000000000000" charset="-122"/>
                <a:sym typeface="MiSans Normal" panose="00000500000000000000" charset="-122"/>
              </a:endParaRPr>
            </a:p>
          </p:txBody>
        </p:sp>
      </p:grpSp>
      <p:cxnSp>
        <p:nvCxnSpPr>
          <p:cNvPr id="13" name="Connector 13"/>
          <p:cNvCxnSpPr/>
          <p:nvPr>
            <p:custDataLst>
              <p:tags r:id="rId13"/>
            </p:custDataLst>
          </p:nvPr>
        </p:nvCxnSpPr>
        <p:spPr>
          <a:xfrm>
            <a:off x="856577" y="2403263"/>
            <a:ext cx="0" cy="896335"/>
          </a:xfrm>
          <a:prstGeom prst="line">
            <a:avLst/>
          </a:prstGeom>
          <a:ln w="19050">
            <a:solidFill>
              <a:schemeClr val="accent1"/>
            </a:solidFill>
            <a:prstDash val="solid"/>
            <a:headEnd type="none"/>
            <a:tailEnd type="none"/>
          </a:ln>
        </p:spPr>
        <p:style>
          <a:lnRef idx="0">
            <a:schemeClr val="accent1"/>
          </a:lnRef>
          <a:fillRef idx="1">
            <a:schemeClr val="accent1"/>
          </a:fillRef>
          <a:effectRef idx="0">
            <a:schemeClr val="accent1"/>
          </a:effectRef>
          <a:fontRef idx="minor">
            <a:schemeClr val="lt1"/>
          </a:fontRef>
        </p:style>
      </p:cxnSp>
      <p:sp>
        <p:nvSpPr>
          <p:cNvPr id="15" name="TextBox 15"/>
          <p:cNvSpPr txBox="1"/>
          <p:nvPr>
            <p:custDataLst>
              <p:tags r:id="rId14"/>
            </p:custDataLst>
          </p:nvPr>
        </p:nvSpPr>
        <p:spPr>
          <a:xfrm>
            <a:off x="688937" y="1685237"/>
            <a:ext cx="335280" cy="596265"/>
          </a:xfrm>
          <a:prstGeom prst="rect">
            <a:avLst/>
          </a:prstGeom>
        </p:spPr>
        <p:txBody>
          <a:bodyPr vert="horz" wrap="square" lIns="91440" tIns="45720" rIns="91440" bIns="45720" rtlCol="0" anchor="ctr" anchorCtr="0">
            <a:spAutoFit/>
          </a:bodyPr>
          <a:lstStyle/>
          <a:p>
            <a:pPr algn="ctr">
              <a:lnSpc>
                <a:spcPct val="100000"/>
              </a:lnSpc>
              <a:spcBef>
                <a:spcPts val="375"/>
              </a:spcBef>
            </a:pPr>
            <a:r>
              <a:rPr lang="en-US" sz="3000">
                <a:solidFill>
                  <a:schemeClr val="accent1">
                    <a:alpha val="100000"/>
                  </a:schemeClr>
                </a:solidFill>
                <a:latin typeface="微软雅黑" panose="020B0503020204020204" charset="-122"/>
                <a:ea typeface="微软雅黑" panose="020B0503020204020204" charset="-122"/>
                <a:cs typeface="微软雅黑" panose="020B0503020204020204" charset="-122"/>
              </a:rPr>
              <a:t>1</a:t>
            </a:r>
            <a:endParaRPr lang="en-US" sz="3000">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16" name="TextBox 16"/>
          <p:cNvSpPr txBox="1"/>
          <p:nvPr>
            <p:custDataLst>
              <p:tags r:id="rId15"/>
            </p:custDataLst>
          </p:nvPr>
        </p:nvSpPr>
        <p:spPr>
          <a:xfrm>
            <a:off x="588925" y="3405562"/>
            <a:ext cx="535305" cy="596265"/>
          </a:xfrm>
          <a:prstGeom prst="rect">
            <a:avLst/>
          </a:prstGeom>
        </p:spPr>
        <p:txBody>
          <a:bodyPr vert="horz" wrap="square" lIns="91440" tIns="45720" rIns="91440" bIns="45720" rtlCol="0" anchor="ctr" anchorCtr="0">
            <a:spAutoFit/>
          </a:bodyPr>
          <a:lstStyle/>
          <a:p>
            <a:pPr algn="ctr">
              <a:lnSpc>
                <a:spcPct val="100000"/>
              </a:lnSpc>
              <a:spcBef>
                <a:spcPts val="375"/>
              </a:spcBef>
            </a:pPr>
            <a:r>
              <a:rPr lang="en-US" sz="3000">
                <a:solidFill>
                  <a:schemeClr val="accent1">
                    <a:alpha val="100000"/>
                  </a:schemeClr>
                </a:solidFill>
                <a:latin typeface="微软雅黑" panose="020B0503020204020204" charset="-122"/>
                <a:ea typeface="微软雅黑" panose="020B0503020204020204" charset="-122"/>
                <a:cs typeface="微软雅黑" panose="020B0503020204020204" charset="-122"/>
              </a:rPr>
              <a:t>2</a:t>
            </a:r>
            <a:endParaRPr lang="en-US" sz="3000">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flipH="1">
            <a:off x="8283662" y="1555515"/>
            <a:ext cx="4646478" cy="5363414"/>
          </a:xfrm>
          <a:prstGeom prst="parallelogram">
            <a:avLst/>
          </a:prstGeom>
          <a:gradFill>
            <a:gsLst>
              <a:gs pos="0">
                <a:schemeClr val="accent2">
                  <a:alpha val="32000"/>
                </a:schemeClr>
              </a:gs>
              <a:gs pos="100000">
                <a:schemeClr val="lt1">
                  <a:alpha val="32000"/>
                </a:schemeClr>
              </a:gs>
            </a:gsLst>
            <a:lin ang="16200000"/>
          </a:gradFill>
        </p:spPr>
      </p:sp>
      <p:sp>
        <p:nvSpPr>
          <p:cNvPr id="3" name="AutoShape 3"/>
          <p:cNvSpPr/>
          <p:nvPr/>
        </p:nvSpPr>
        <p:spPr>
          <a:xfrm flipH="1">
            <a:off x="7317938" y="0"/>
            <a:ext cx="4139861" cy="5318227"/>
          </a:xfrm>
          <a:prstGeom prst="parallelogram">
            <a:avLst/>
          </a:prstGeom>
          <a:gradFill>
            <a:gsLst>
              <a:gs pos="0">
                <a:schemeClr val="accent1">
                  <a:alpha val="50000"/>
                </a:schemeClr>
              </a:gs>
              <a:gs pos="100000">
                <a:schemeClr val="accent1">
                  <a:alpha val="50000"/>
                  <a:lumMod val="40000"/>
                  <a:lumOff val="60000"/>
                </a:schemeClr>
              </a:gs>
            </a:gsLst>
            <a:lin ang="5400000"/>
          </a:gradFill>
        </p:spPr>
      </p:sp>
      <p:sp>
        <p:nvSpPr>
          <p:cNvPr id="4" name="Freeform 4"/>
          <p:cNvSpPr/>
          <p:nvPr/>
        </p:nvSpPr>
        <p:spPr>
          <a:xfrm flipH="1">
            <a:off x="885093" y="1997560"/>
            <a:ext cx="233305" cy="250211"/>
          </a:xfrm>
          <a:custGeom>
            <a:avLst/>
            <a:gdLst/>
            <a:ahLst/>
            <a:cxnLst/>
            <a:rect l="l" t="t" r="r" b="b"/>
            <a:pathLst>
              <a:path w="1905000" h="1905000">
                <a:moveTo>
                  <a:pt x="762000" y="0"/>
                </a:moveTo>
                <a:lnTo>
                  <a:pt x="1905000" y="0"/>
                </a:lnTo>
                <a:lnTo>
                  <a:pt x="1143000" y="952500"/>
                </a:lnTo>
                <a:lnTo>
                  <a:pt x="1905000" y="1905000"/>
                </a:lnTo>
                <a:lnTo>
                  <a:pt x="762000" y="1905000"/>
                </a:lnTo>
                <a:lnTo>
                  <a:pt x="0" y="952500"/>
                </a:lnTo>
                <a:lnTo>
                  <a:pt x="762000" y="0"/>
                </a:lnTo>
              </a:path>
            </a:pathLst>
          </a:custGeom>
          <a:solidFill>
            <a:schemeClr val="accent2">
              <a:alpha val="100000"/>
            </a:schemeClr>
          </a:solidFill>
        </p:spPr>
      </p:sp>
      <p:sp>
        <p:nvSpPr>
          <p:cNvPr id="5" name="Freeform 5"/>
          <p:cNvSpPr/>
          <p:nvPr/>
        </p:nvSpPr>
        <p:spPr>
          <a:xfrm flipH="1">
            <a:off x="1149171" y="1997560"/>
            <a:ext cx="233305" cy="250211"/>
          </a:xfrm>
          <a:custGeom>
            <a:avLst/>
            <a:gdLst/>
            <a:ahLst/>
            <a:cxnLst/>
            <a:rect l="l" t="t" r="r" b="b"/>
            <a:pathLst>
              <a:path w="1905000" h="1905000">
                <a:moveTo>
                  <a:pt x="762000" y="0"/>
                </a:moveTo>
                <a:lnTo>
                  <a:pt x="1905000" y="0"/>
                </a:lnTo>
                <a:lnTo>
                  <a:pt x="1143000" y="952500"/>
                </a:lnTo>
                <a:lnTo>
                  <a:pt x="1905000" y="1905000"/>
                </a:lnTo>
                <a:lnTo>
                  <a:pt x="762000" y="1905000"/>
                </a:lnTo>
                <a:lnTo>
                  <a:pt x="0" y="952500"/>
                </a:lnTo>
                <a:lnTo>
                  <a:pt x="762000" y="0"/>
                </a:lnTo>
              </a:path>
            </a:pathLst>
          </a:custGeom>
          <a:solidFill>
            <a:schemeClr val="accent2">
              <a:alpha val="100000"/>
            </a:schemeClr>
          </a:solidFill>
        </p:spPr>
      </p:sp>
      <p:sp>
        <p:nvSpPr>
          <p:cNvPr id="6" name="Freeform 6"/>
          <p:cNvSpPr/>
          <p:nvPr/>
        </p:nvSpPr>
        <p:spPr>
          <a:xfrm flipH="1">
            <a:off x="1382476" y="1997560"/>
            <a:ext cx="233305" cy="250211"/>
          </a:xfrm>
          <a:custGeom>
            <a:avLst/>
            <a:gdLst/>
            <a:ahLst/>
            <a:cxnLst/>
            <a:rect l="l" t="t" r="r" b="b"/>
            <a:pathLst>
              <a:path w="1905000" h="1905000">
                <a:moveTo>
                  <a:pt x="762000" y="0"/>
                </a:moveTo>
                <a:lnTo>
                  <a:pt x="1905000" y="0"/>
                </a:lnTo>
                <a:lnTo>
                  <a:pt x="1143000" y="952500"/>
                </a:lnTo>
                <a:lnTo>
                  <a:pt x="1905000" y="1905000"/>
                </a:lnTo>
                <a:lnTo>
                  <a:pt x="762000" y="1905000"/>
                </a:lnTo>
                <a:lnTo>
                  <a:pt x="0" y="952500"/>
                </a:lnTo>
                <a:lnTo>
                  <a:pt x="762000" y="0"/>
                </a:lnTo>
              </a:path>
            </a:pathLst>
          </a:custGeom>
          <a:solidFill>
            <a:schemeClr val="accent2">
              <a:alpha val="100000"/>
            </a:schemeClr>
          </a:solidFill>
        </p:spPr>
      </p:sp>
      <p:cxnSp>
        <p:nvCxnSpPr>
          <p:cNvPr id="7" name="Connector 7"/>
          <p:cNvCxnSpPr/>
          <p:nvPr/>
        </p:nvCxnSpPr>
        <p:spPr>
          <a:xfrm>
            <a:off x="902834" y="5318718"/>
            <a:ext cx="1733973" cy="0"/>
          </a:xfrm>
          <a:prstGeom prst="line">
            <a:avLst/>
          </a:prstGeom>
          <a:ln w="9525">
            <a:solidFill>
              <a:schemeClr val="accent1"/>
            </a:solidFill>
            <a:prstDash val="solid"/>
            <a:headEnd type="none"/>
            <a:tailEnd type="none"/>
          </a:ln>
        </p:spPr>
        <p:style>
          <a:lnRef idx="0">
            <a:schemeClr val="accent1"/>
          </a:lnRef>
          <a:fillRef idx="1">
            <a:schemeClr val="accent1"/>
          </a:fillRef>
          <a:effectRef idx="0">
            <a:schemeClr val="accent1"/>
          </a:effectRef>
          <a:fontRef idx="minor">
            <a:schemeClr val="lt1"/>
          </a:fontRef>
        </p:style>
      </p:cxnSp>
      <p:sp>
        <p:nvSpPr>
          <p:cNvPr id="8" name="TextBox 8"/>
          <p:cNvSpPr txBox="1"/>
          <p:nvPr/>
        </p:nvSpPr>
        <p:spPr>
          <a:xfrm>
            <a:off x="753316" y="2122666"/>
            <a:ext cx="8686800" cy="1981200"/>
          </a:xfrm>
          <a:prstGeom prst="rect">
            <a:avLst/>
          </a:prstGeom>
        </p:spPr>
        <p:txBody>
          <a:bodyPr vert="horz" wrap="square" lIns="123825" tIns="123825" rIns="57150" bIns="123825" rtlCol="0" anchor="t" anchorCtr="0">
            <a:spAutoFit/>
          </a:bodyPr>
          <a:lstStyle/>
          <a:p>
            <a:pPr>
              <a:lnSpc>
                <a:spcPct val="150000"/>
              </a:lnSpc>
            </a:pPr>
            <a:r>
              <a:rPr lang="en-US" sz="7275" b="1">
                <a:solidFill>
                  <a:schemeClr val="accent1">
                    <a:alpha val="100000"/>
                  </a:schemeClr>
                </a:solidFill>
                <a:latin typeface="Noto Sans SC" panose="020B0200000000000000" charset="-122"/>
                <a:ea typeface="Noto Sans SC" panose="020B0200000000000000" charset="-122"/>
                <a:cs typeface="Noto Sans SC" panose="020B0200000000000000" charset="-122"/>
              </a:rPr>
              <a:t>04</a:t>
            </a:r>
            <a:endParaRPr lang="en-US" sz="7275"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9" name="Freeform 9"/>
          <p:cNvSpPr/>
          <p:nvPr/>
        </p:nvSpPr>
        <p:spPr>
          <a:xfrm flipH="1">
            <a:off x="2595419" y="5249630"/>
            <a:ext cx="116652" cy="125106"/>
          </a:xfrm>
          <a:custGeom>
            <a:avLst/>
            <a:gdLst/>
            <a:ahLst/>
            <a:cxnLst/>
            <a:rect l="l" t="t" r="r" b="b"/>
            <a:pathLst>
              <a:path w="1905000" h="1905000">
                <a:moveTo>
                  <a:pt x="762000" y="0"/>
                </a:moveTo>
                <a:lnTo>
                  <a:pt x="1905000" y="0"/>
                </a:lnTo>
                <a:lnTo>
                  <a:pt x="1143000" y="952500"/>
                </a:lnTo>
                <a:lnTo>
                  <a:pt x="1905000" y="1905000"/>
                </a:lnTo>
                <a:lnTo>
                  <a:pt x="762000" y="1905000"/>
                </a:lnTo>
                <a:lnTo>
                  <a:pt x="0" y="952500"/>
                </a:lnTo>
                <a:lnTo>
                  <a:pt x="762000" y="0"/>
                </a:lnTo>
              </a:path>
            </a:pathLst>
          </a:custGeom>
          <a:solidFill>
            <a:schemeClr val="accent1">
              <a:alpha val="100000"/>
            </a:schemeClr>
          </a:solidFill>
        </p:spPr>
      </p:sp>
      <p:sp>
        <p:nvSpPr>
          <p:cNvPr id="10" name="AutoShape 10"/>
          <p:cNvSpPr/>
          <p:nvPr/>
        </p:nvSpPr>
        <p:spPr>
          <a:xfrm>
            <a:off x="11307391" y="332232"/>
            <a:ext cx="89762" cy="86430"/>
          </a:xfrm>
          <a:prstGeom prst="ellipse">
            <a:avLst/>
          </a:prstGeom>
          <a:solidFill>
            <a:schemeClr val="accent2">
              <a:alpha val="100000"/>
            </a:schemeClr>
          </a:solidFill>
        </p:spPr>
      </p:sp>
      <p:sp>
        <p:nvSpPr>
          <p:cNvPr id="11" name="AutoShape 11"/>
          <p:cNvSpPr/>
          <p:nvPr/>
        </p:nvSpPr>
        <p:spPr>
          <a:xfrm>
            <a:off x="11736478" y="332232"/>
            <a:ext cx="89762" cy="86430"/>
          </a:xfrm>
          <a:prstGeom prst="ellipse">
            <a:avLst/>
          </a:prstGeom>
          <a:solidFill>
            <a:schemeClr val="accent2">
              <a:alpha val="100000"/>
            </a:schemeClr>
          </a:solidFill>
        </p:spPr>
      </p:sp>
      <p:sp>
        <p:nvSpPr>
          <p:cNvPr id="12" name="AutoShape 12"/>
          <p:cNvSpPr/>
          <p:nvPr/>
        </p:nvSpPr>
        <p:spPr>
          <a:xfrm>
            <a:off x="11346376" y="332232"/>
            <a:ext cx="436199" cy="86430"/>
          </a:xfrm>
          <a:prstGeom prst="rect">
            <a:avLst/>
          </a:prstGeom>
          <a:solidFill>
            <a:schemeClr val="accent2">
              <a:alpha val="100000"/>
            </a:schemeClr>
          </a:solidFill>
        </p:spPr>
      </p:sp>
      <p:sp>
        <p:nvSpPr>
          <p:cNvPr id="13" name="AutoShape 13"/>
          <p:cNvSpPr/>
          <p:nvPr/>
        </p:nvSpPr>
        <p:spPr>
          <a:xfrm>
            <a:off x="11307391" y="508550"/>
            <a:ext cx="89762" cy="86430"/>
          </a:xfrm>
          <a:prstGeom prst="ellipse">
            <a:avLst/>
          </a:prstGeom>
          <a:solidFill>
            <a:schemeClr val="accent2">
              <a:alpha val="100000"/>
            </a:schemeClr>
          </a:solidFill>
        </p:spPr>
      </p:sp>
      <p:sp>
        <p:nvSpPr>
          <p:cNvPr id="14" name="AutoShape 14"/>
          <p:cNvSpPr/>
          <p:nvPr/>
        </p:nvSpPr>
        <p:spPr>
          <a:xfrm>
            <a:off x="11736478" y="508550"/>
            <a:ext cx="89762" cy="86430"/>
          </a:xfrm>
          <a:prstGeom prst="ellipse">
            <a:avLst/>
          </a:prstGeom>
          <a:solidFill>
            <a:schemeClr val="accent2">
              <a:alpha val="100000"/>
            </a:schemeClr>
          </a:solidFill>
        </p:spPr>
      </p:sp>
      <p:sp>
        <p:nvSpPr>
          <p:cNvPr id="15" name="AutoShape 15"/>
          <p:cNvSpPr/>
          <p:nvPr/>
        </p:nvSpPr>
        <p:spPr>
          <a:xfrm>
            <a:off x="11346376" y="508550"/>
            <a:ext cx="436199" cy="86430"/>
          </a:xfrm>
          <a:prstGeom prst="rect">
            <a:avLst/>
          </a:prstGeom>
          <a:solidFill>
            <a:schemeClr val="accent2">
              <a:alpha val="100000"/>
            </a:schemeClr>
          </a:solidFill>
        </p:spPr>
      </p:sp>
      <p:sp>
        <p:nvSpPr>
          <p:cNvPr id="16" name="AutoShape 16"/>
          <p:cNvSpPr/>
          <p:nvPr/>
        </p:nvSpPr>
        <p:spPr>
          <a:xfrm>
            <a:off x="11307391" y="684869"/>
            <a:ext cx="89762" cy="86430"/>
          </a:xfrm>
          <a:prstGeom prst="ellipse">
            <a:avLst/>
          </a:prstGeom>
          <a:solidFill>
            <a:schemeClr val="accent2">
              <a:alpha val="100000"/>
            </a:schemeClr>
          </a:solidFill>
        </p:spPr>
      </p:sp>
      <p:sp>
        <p:nvSpPr>
          <p:cNvPr id="17" name="AutoShape 17"/>
          <p:cNvSpPr/>
          <p:nvPr/>
        </p:nvSpPr>
        <p:spPr>
          <a:xfrm>
            <a:off x="11736478" y="684869"/>
            <a:ext cx="89762" cy="86430"/>
          </a:xfrm>
          <a:prstGeom prst="ellipse">
            <a:avLst/>
          </a:prstGeom>
          <a:solidFill>
            <a:schemeClr val="accent2">
              <a:alpha val="100000"/>
            </a:schemeClr>
          </a:solidFill>
        </p:spPr>
      </p:sp>
      <p:sp>
        <p:nvSpPr>
          <p:cNvPr id="18" name="AutoShape 18"/>
          <p:cNvSpPr/>
          <p:nvPr/>
        </p:nvSpPr>
        <p:spPr>
          <a:xfrm>
            <a:off x="11346376" y="684869"/>
            <a:ext cx="436199" cy="86430"/>
          </a:xfrm>
          <a:prstGeom prst="rect">
            <a:avLst/>
          </a:prstGeom>
          <a:solidFill>
            <a:schemeClr val="accent2">
              <a:alpha val="100000"/>
            </a:schemeClr>
          </a:solidFill>
        </p:spPr>
      </p:sp>
      <p:sp>
        <p:nvSpPr>
          <p:cNvPr id="19" name="TextBox 19"/>
          <p:cNvSpPr txBox="1"/>
          <p:nvPr/>
        </p:nvSpPr>
        <p:spPr>
          <a:xfrm>
            <a:off x="753316" y="3917188"/>
            <a:ext cx="7229475" cy="957580"/>
          </a:xfrm>
          <a:prstGeom prst="rect">
            <a:avLst/>
          </a:prstGeom>
        </p:spPr>
        <p:txBody>
          <a:bodyPr vert="horz" wrap="square" lIns="123825" tIns="123825" rIns="57150" bIns="123825" rtlCol="0" anchor="ctr" anchorCtr="0">
            <a:spAutoFit/>
          </a:bodyPr>
          <a:lstStyle/>
          <a:p>
            <a:pPr>
              <a:lnSpc>
                <a:spcPct val="150000"/>
              </a:lnSpc>
            </a:pPr>
            <a:r>
              <a:rPr lang="zh-CN" altLang="en-US" sz="3075" b="1">
                <a:solidFill>
                  <a:schemeClr val="dk1">
                    <a:alpha val="100000"/>
                  </a:schemeClr>
                </a:solidFill>
                <a:latin typeface="Noto Sans SC" panose="020B0200000000000000" charset="-122"/>
                <a:ea typeface="Noto Sans SC" panose="020B0200000000000000" charset="-122"/>
                <a:cs typeface="Noto Sans SC" panose="020B0200000000000000" charset="-122"/>
              </a:rPr>
              <a:t>心系员工</a:t>
            </a:r>
            <a:r>
              <a:rPr lang="en-US" altLang="zh-CN" sz="3075" b="1">
                <a:solidFill>
                  <a:schemeClr val="dk1">
                    <a:alpha val="100000"/>
                  </a:schemeClr>
                </a:solidFill>
                <a:latin typeface="Noto Sans SC" panose="020B0200000000000000" charset="-122"/>
                <a:ea typeface="Noto Sans SC" panose="020B0200000000000000" charset="-122"/>
                <a:cs typeface="Noto Sans SC" panose="020B0200000000000000" charset="-122"/>
              </a:rPr>
              <a:t>    </a:t>
            </a:r>
            <a:r>
              <a:rPr lang="zh-CN" altLang="en-US" sz="3075" b="1">
                <a:solidFill>
                  <a:schemeClr val="dk1">
                    <a:alpha val="100000"/>
                  </a:schemeClr>
                </a:solidFill>
                <a:latin typeface="Noto Sans SC" panose="020B0200000000000000" charset="-122"/>
                <a:ea typeface="Noto Sans SC" panose="020B0200000000000000" charset="-122"/>
                <a:cs typeface="Noto Sans SC" panose="020B0200000000000000" charset="-122"/>
              </a:rPr>
              <a:t>共建共享</a:t>
            </a:r>
            <a:endParaRPr lang="zh-CN" altLang="en-US" sz="3075" b="1">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3" name="AutoShape 3"/>
          <p:cNvSpPr/>
          <p:nvPr>
            <p:custDataLst>
              <p:tags r:id="rId2"/>
            </p:custDataLst>
          </p:nvPr>
        </p:nvSpPr>
        <p:spPr>
          <a:xfrm>
            <a:off x="908578" y="1411882"/>
            <a:ext cx="5503305" cy="1931726"/>
          </a:xfrm>
          <a:prstGeom prst="parallelogram">
            <a:avLst>
              <a:gd name="adj" fmla="val 25000"/>
            </a:avLst>
          </a:prstGeom>
          <a:noFill/>
          <a:ln w="25400">
            <a:solidFill>
              <a:schemeClr val="accent1">
                <a:alpha val="100000"/>
              </a:schemeClr>
            </a:solidFill>
            <a:prstDash val="solid"/>
          </a:ln>
        </p:spPr>
      </p:sp>
      <p:sp>
        <p:nvSpPr>
          <p:cNvPr id="4" name="TextBox 4"/>
          <p:cNvSpPr txBox="1"/>
          <p:nvPr>
            <p:custDataLst>
              <p:tags r:id="rId3"/>
            </p:custDataLst>
          </p:nvPr>
        </p:nvSpPr>
        <p:spPr>
          <a:xfrm>
            <a:off x="1572710" y="1527027"/>
            <a:ext cx="2924365" cy="490334"/>
          </a:xfrm>
          <a:prstGeom prst="rect">
            <a:avLst/>
          </a:prstGeom>
        </p:spPr>
        <p:txBody>
          <a:bodyPr vert="horz" wrap="square" lIns="66008" tIns="33052" rIns="66008" bIns="33052" rtlCol="0" anchor="ctr" anchorCtr="0">
            <a:noAutofit/>
          </a:bodyPr>
          <a:lstStyle/>
          <a:p>
            <a:pPr algn="l">
              <a:lnSpc>
                <a:spcPct val="120000"/>
              </a:lnSpc>
            </a:pPr>
            <a:r>
              <a:rPr lang="zh-CN" altLang="en-US" sz="2000" b="1">
                <a:solidFill>
                  <a:schemeClr val="accent1">
                    <a:alpha val="100000"/>
                  </a:schemeClr>
                </a:solidFill>
                <a:latin typeface="Noto Sans SC" panose="020B0200000000000000" charset="-122"/>
                <a:ea typeface="Noto Sans SC" panose="020B0200000000000000" charset="-122"/>
                <a:cs typeface="Noto Sans SC" panose="020B0200000000000000" charset="-122"/>
              </a:rPr>
              <a:t>员工权益保障</a:t>
            </a:r>
            <a:endParaRPr lang="zh-CN" altLang="en-US" sz="20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5" name="TextBox 5"/>
          <p:cNvSpPr txBox="1"/>
          <p:nvPr>
            <p:custDataLst>
              <p:tags r:id="rId4"/>
            </p:custDataLst>
          </p:nvPr>
        </p:nvSpPr>
        <p:spPr>
          <a:xfrm>
            <a:off x="1572710" y="1944900"/>
            <a:ext cx="4329681" cy="1297697"/>
          </a:xfrm>
          <a:prstGeom prst="rect">
            <a:avLst/>
          </a:prstGeom>
        </p:spPr>
        <p:txBody>
          <a:bodyPr vert="horz" wrap="square" lIns="66008" tIns="33052" rIns="66008" bIns="33052" rtlCol="0" anchor="t" anchorCtr="0">
            <a:noAutofit/>
          </a:bodyPr>
          <a:lstStyle/>
          <a:p>
            <a:pPr algn="just">
              <a:lnSpc>
                <a:spcPct val="140000"/>
              </a:lnSpc>
            </a:pPr>
            <a:r>
              <a:rPr lang="zh-CN" altLang="en-US" sz="1250">
                <a:solidFill>
                  <a:schemeClr val="dk1">
                    <a:alpha val="100000"/>
                  </a:schemeClr>
                </a:solidFill>
                <a:latin typeface="Noto Sans SC" panose="020B0200000000000000" charset="-122"/>
                <a:ea typeface="Noto Sans SC" panose="020B0200000000000000" charset="-122"/>
                <a:cs typeface="Noto Sans SC" panose="020B0200000000000000" charset="-122"/>
              </a:rPr>
              <a:t>人才是公司实现</a:t>
            </a:r>
            <a:r>
              <a:rPr lang="en-US" altLang="zh-CN" sz="1250">
                <a:solidFill>
                  <a:schemeClr val="dk1">
                    <a:alpha val="100000"/>
                  </a:schemeClr>
                </a:solidFill>
                <a:latin typeface="Noto Sans SC" panose="020B0200000000000000" charset="-122"/>
                <a:ea typeface="Noto Sans SC" panose="020B0200000000000000" charset="-122"/>
                <a:cs typeface="Noto Sans SC" panose="020B0200000000000000" charset="-122"/>
              </a:rPr>
              <a:t>ESG</a:t>
            </a:r>
            <a:r>
              <a:rPr lang="zh-CN" altLang="en-US" sz="1250">
                <a:solidFill>
                  <a:schemeClr val="dk1">
                    <a:alpha val="100000"/>
                  </a:schemeClr>
                </a:solidFill>
                <a:latin typeface="Noto Sans SC" panose="020B0200000000000000" charset="-122"/>
                <a:ea typeface="Noto Sans SC" panose="020B0200000000000000" charset="-122"/>
                <a:cs typeface="Noto Sans SC" panose="020B0200000000000000" charset="-122"/>
              </a:rPr>
              <a:t>目标的核心驱动力，</a:t>
            </a:r>
            <a:r>
              <a:rPr lang="en-US" altLang="zh-CN" sz="1250">
                <a:solidFill>
                  <a:schemeClr val="dk1">
                    <a:alpha val="100000"/>
                  </a:schemeClr>
                </a:solidFill>
                <a:latin typeface="Noto Sans SC" panose="020B0200000000000000" charset="-122"/>
                <a:ea typeface="Noto Sans SC" panose="020B0200000000000000" charset="-122"/>
                <a:cs typeface="Noto Sans SC" panose="020B0200000000000000" charset="-122"/>
              </a:rPr>
              <a:t>2024</a:t>
            </a:r>
            <a:r>
              <a:rPr lang="zh-CN" altLang="en-US" sz="1250">
                <a:solidFill>
                  <a:schemeClr val="dk1">
                    <a:alpha val="100000"/>
                  </a:schemeClr>
                </a:solidFill>
                <a:latin typeface="Noto Sans SC" panose="020B0200000000000000" charset="-122"/>
                <a:ea typeface="Noto Sans SC" panose="020B0200000000000000" charset="-122"/>
                <a:cs typeface="Noto Sans SC" panose="020B0200000000000000" charset="-122"/>
              </a:rPr>
              <a:t>年公司秉持</a:t>
            </a:r>
            <a:r>
              <a:rPr lang="en-US" altLang="zh-CN" sz="1250">
                <a:solidFill>
                  <a:schemeClr val="dk1">
                    <a:alpha val="100000"/>
                  </a:schemeClr>
                </a:solidFill>
                <a:latin typeface="Noto Sans SC" panose="020B0200000000000000" charset="-122"/>
                <a:ea typeface="Noto Sans SC" panose="020B0200000000000000" charset="-122"/>
                <a:cs typeface="Noto Sans SC" panose="020B0200000000000000" charset="-122"/>
              </a:rPr>
              <a:t>“</a:t>
            </a:r>
            <a:r>
              <a:rPr lang="zh-CN" altLang="en-US" sz="1250">
                <a:solidFill>
                  <a:schemeClr val="dk1">
                    <a:alpha val="100000"/>
                  </a:schemeClr>
                </a:solidFill>
                <a:latin typeface="Noto Sans SC" panose="020B0200000000000000" charset="-122"/>
                <a:ea typeface="Noto Sans SC" panose="020B0200000000000000" charset="-122"/>
                <a:cs typeface="Noto Sans SC" panose="020B0200000000000000" charset="-122"/>
              </a:rPr>
              <a:t>以人为本</a:t>
            </a:r>
            <a:r>
              <a:rPr lang="en-US" altLang="zh-CN" sz="1250">
                <a:solidFill>
                  <a:schemeClr val="dk1">
                    <a:alpha val="100000"/>
                  </a:schemeClr>
                </a:solidFill>
                <a:latin typeface="Noto Sans SC" panose="020B0200000000000000" charset="-122"/>
                <a:ea typeface="Noto Sans SC" panose="020B0200000000000000" charset="-122"/>
                <a:cs typeface="Noto Sans SC" panose="020B0200000000000000" charset="-122"/>
              </a:rPr>
              <a:t>”</a:t>
            </a:r>
            <a:r>
              <a:rPr lang="zh-CN" altLang="en-US" sz="1250">
                <a:solidFill>
                  <a:schemeClr val="dk1">
                    <a:alpha val="100000"/>
                  </a:schemeClr>
                </a:solidFill>
                <a:latin typeface="Noto Sans SC" panose="020B0200000000000000" charset="-122"/>
                <a:ea typeface="Noto Sans SC" panose="020B0200000000000000" charset="-122"/>
                <a:cs typeface="Noto Sans SC" panose="020B0200000000000000" charset="-122"/>
              </a:rPr>
              <a:t>的理念，将人才管理与</a:t>
            </a:r>
            <a:r>
              <a:rPr lang="en-US" altLang="zh-CN" sz="1250">
                <a:solidFill>
                  <a:schemeClr val="dk1">
                    <a:alpha val="100000"/>
                  </a:schemeClr>
                </a:solidFill>
                <a:latin typeface="Noto Sans SC" panose="020B0200000000000000" charset="-122"/>
                <a:ea typeface="Noto Sans SC" panose="020B0200000000000000" charset="-122"/>
                <a:cs typeface="Noto Sans SC" panose="020B0200000000000000" charset="-122"/>
              </a:rPr>
              <a:t>ESG</a:t>
            </a:r>
            <a:r>
              <a:rPr lang="zh-CN" altLang="en-US" sz="1250">
                <a:solidFill>
                  <a:schemeClr val="dk1">
                    <a:alpha val="100000"/>
                  </a:schemeClr>
                </a:solidFill>
                <a:latin typeface="Noto Sans SC" panose="020B0200000000000000" charset="-122"/>
                <a:ea typeface="Noto Sans SC" panose="020B0200000000000000" charset="-122"/>
                <a:cs typeface="Noto Sans SC" panose="020B0200000000000000" charset="-122"/>
              </a:rPr>
              <a:t>战略深度融合，通过完善的人才管理体系，在吸引、培养、激励和保留人才方面持续发力，促进员工与企业共同成长，为社会创造更大价值。</a:t>
            </a:r>
            <a:endParaRPr lang="zh-CN" altLang="en-US" sz="1250">
              <a:solidFill>
                <a:schemeClr val="dk1">
                  <a:alpha val="100000"/>
                </a:schemeClr>
              </a:solidFill>
              <a:latin typeface="Noto Sans SC" panose="020B0200000000000000" charset="-122"/>
              <a:ea typeface="Noto Sans SC" panose="020B0200000000000000" charset="-122"/>
              <a:cs typeface="Noto Sans SC" panose="020B0200000000000000" charset="-122"/>
            </a:endParaRPr>
          </a:p>
          <a:p>
            <a:pPr algn="just">
              <a:lnSpc>
                <a:spcPct val="140000"/>
              </a:lnSpc>
            </a:pPr>
            <a:endParaRPr lang="zh-CN" altLang="en-US" sz="125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6" name="AutoShape 6"/>
          <p:cNvSpPr/>
          <p:nvPr>
            <p:custDataLst>
              <p:tags r:id="rId5"/>
            </p:custDataLst>
          </p:nvPr>
        </p:nvSpPr>
        <p:spPr>
          <a:xfrm>
            <a:off x="710944" y="1353584"/>
            <a:ext cx="762000" cy="762000"/>
          </a:xfrm>
          <a:prstGeom prst="ellipse">
            <a:avLst/>
          </a:prstGeom>
          <a:solidFill>
            <a:schemeClr val="accent1">
              <a:alpha val="100000"/>
            </a:schemeClr>
          </a:solidFill>
        </p:spPr>
      </p:sp>
      <p:sp>
        <p:nvSpPr>
          <p:cNvPr id="7" name="TextBox 7"/>
          <p:cNvSpPr txBox="1"/>
          <p:nvPr>
            <p:custDataLst>
              <p:tags r:id="rId6"/>
            </p:custDataLst>
          </p:nvPr>
        </p:nvSpPr>
        <p:spPr>
          <a:xfrm>
            <a:off x="788670" y="1512652"/>
            <a:ext cx="606548" cy="443865"/>
          </a:xfrm>
          <a:prstGeom prst="rect">
            <a:avLst/>
          </a:prstGeom>
          <a:noFill/>
        </p:spPr>
        <p:txBody>
          <a:bodyPr vert="horz" wrap="square" lIns="108013" tIns="45720" rIns="108013" bIns="45720" rtlCol="0" anchor="ctr" anchorCtr="0">
            <a:normAutofit/>
          </a:bodyPr>
          <a:lstStyle/>
          <a:p>
            <a:pPr algn="ctr">
              <a:lnSpc>
                <a:spcPct val="80000"/>
              </a:lnSpc>
            </a:pPr>
            <a:r>
              <a:rPr lang="en-US" sz="2100" b="1">
                <a:solidFill>
                  <a:srgbClr val="FFFFFF">
                    <a:alpha val="100000"/>
                  </a:srgbClr>
                </a:solidFill>
                <a:latin typeface="Noto Sans SC" panose="020B0200000000000000" charset="-122"/>
                <a:ea typeface="Noto Sans SC" panose="020B0200000000000000" charset="-122"/>
                <a:cs typeface="Noto Sans SC" panose="020B0200000000000000" charset="-122"/>
              </a:rPr>
              <a:t>01</a:t>
            </a:r>
            <a:endParaRPr lang="en-US" sz="2100" b="1">
              <a:solidFill>
                <a:srgbClr val="FFFFFF">
                  <a:alpha val="100000"/>
                </a:srgbClr>
              </a:solidFill>
              <a:latin typeface="Noto Sans SC" panose="020B0200000000000000" charset="-122"/>
              <a:ea typeface="Noto Sans SC" panose="020B0200000000000000" charset="-122"/>
              <a:cs typeface="Noto Sans SC" panose="020B0200000000000000" charset="-122"/>
            </a:endParaRPr>
          </a:p>
        </p:txBody>
      </p:sp>
      <p:sp>
        <p:nvSpPr>
          <p:cNvPr id="8" name="AutoShape 8"/>
          <p:cNvSpPr/>
          <p:nvPr>
            <p:custDataLst>
              <p:tags r:id="rId7"/>
            </p:custDataLst>
          </p:nvPr>
        </p:nvSpPr>
        <p:spPr>
          <a:xfrm>
            <a:off x="6521179" y="1675344"/>
            <a:ext cx="5503305" cy="1931726"/>
          </a:xfrm>
          <a:prstGeom prst="parallelogram">
            <a:avLst>
              <a:gd name="adj" fmla="val 25000"/>
            </a:avLst>
          </a:prstGeom>
          <a:noFill/>
          <a:ln w="25400">
            <a:solidFill>
              <a:schemeClr val="accent1">
                <a:alpha val="100000"/>
              </a:schemeClr>
            </a:solidFill>
            <a:prstDash val="solid"/>
          </a:ln>
        </p:spPr>
      </p:sp>
      <p:sp>
        <p:nvSpPr>
          <p:cNvPr id="9" name="TextBox 9"/>
          <p:cNvSpPr txBox="1"/>
          <p:nvPr>
            <p:custDataLst>
              <p:tags r:id="rId8"/>
            </p:custDataLst>
          </p:nvPr>
        </p:nvSpPr>
        <p:spPr>
          <a:xfrm>
            <a:off x="7185311" y="1790489"/>
            <a:ext cx="2924365" cy="490334"/>
          </a:xfrm>
          <a:prstGeom prst="rect">
            <a:avLst/>
          </a:prstGeom>
        </p:spPr>
        <p:txBody>
          <a:bodyPr vert="horz" wrap="square" lIns="66008" tIns="33052" rIns="66008" bIns="33052" rtlCol="0" anchor="ctr" anchorCtr="0">
            <a:noAutofit/>
          </a:bodyPr>
          <a:lstStyle/>
          <a:p>
            <a:pPr algn="l">
              <a:lnSpc>
                <a:spcPct val="120000"/>
              </a:lnSpc>
            </a:pPr>
            <a:r>
              <a:rPr lang="zh-CN" altLang="en-US" sz="2000" b="1">
                <a:solidFill>
                  <a:schemeClr val="accent1">
                    <a:alpha val="100000"/>
                  </a:schemeClr>
                </a:solidFill>
                <a:latin typeface="Noto Sans SC" panose="020B0200000000000000" charset="-122"/>
                <a:ea typeface="Noto Sans SC" panose="020B0200000000000000" charset="-122"/>
                <a:cs typeface="Noto Sans SC" panose="020B0200000000000000" charset="-122"/>
              </a:rPr>
              <a:t>员工发展与培训</a:t>
            </a:r>
            <a:endParaRPr lang="zh-CN" altLang="en-US" sz="20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0" name="TextBox 10"/>
          <p:cNvSpPr txBox="1"/>
          <p:nvPr>
            <p:custDataLst>
              <p:tags r:id="rId9"/>
            </p:custDataLst>
          </p:nvPr>
        </p:nvSpPr>
        <p:spPr>
          <a:xfrm>
            <a:off x="7185311" y="2208362"/>
            <a:ext cx="4303585" cy="1297697"/>
          </a:xfrm>
          <a:prstGeom prst="rect">
            <a:avLst/>
          </a:prstGeom>
        </p:spPr>
        <p:txBody>
          <a:bodyPr vert="horz" wrap="square" lIns="66008" tIns="33052" rIns="66008" bIns="33052" rtlCol="0" anchor="t" anchorCtr="0">
            <a:noAutofit/>
          </a:bodyPr>
          <a:lstStyle/>
          <a:p>
            <a:pPr algn="just">
              <a:lnSpc>
                <a:spcPct val="140000"/>
              </a:lnSpc>
            </a:pPr>
            <a:r>
              <a:rPr lang="zh-CN" altLang="en-US" sz="1250">
                <a:solidFill>
                  <a:schemeClr val="dk1">
                    <a:alpha val="100000"/>
                  </a:schemeClr>
                </a:solidFill>
                <a:latin typeface="Noto Sans SC" panose="020B0200000000000000" charset="-122"/>
                <a:ea typeface="Noto Sans SC" panose="020B0200000000000000" charset="-122"/>
                <a:cs typeface="Noto Sans SC" panose="020B0200000000000000" charset="-122"/>
              </a:rPr>
              <a:t>公司积极践行平等就业原则，在人才引进过程中消除性别、年龄、种族等歧视，为各类人才提供公平的就业机会。为促进员工的职业发展，我们制定了个性化的培训计划。根据员工的岗位需求与个人发展意愿，提供技能培训、管理培训等多样化的培训课程。</a:t>
            </a:r>
            <a:endParaRPr lang="zh-CN" altLang="en-US" sz="1250">
              <a:solidFill>
                <a:schemeClr val="dk1">
                  <a:alpha val="100000"/>
                </a:schemeClr>
              </a:solidFill>
              <a:latin typeface="Noto Sans SC" panose="020B0200000000000000" charset="-122"/>
              <a:ea typeface="Noto Sans SC" panose="020B0200000000000000" charset="-122"/>
              <a:cs typeface="Noto Sans SC" panose="020B0200000000000000" charset="-122"/>
            </a:endParaRPr>
          </a:p>
          <a:p>
            <a:pPr algn="just">
              <a:lnSpc>
                <a:spcPct val="140000"/>
              </a:lnSpc>
            </a:pPr>
            <a:endParaRPr lang="zh-CN" altLang="en-US" sz="125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1" name="AutoShape 11"/>
          <p:cNvSpPr/>
          <p:nvPr>
            <p:custDataLst>
              <p:tags r:id="rId10"/>
            </p:custDataLst>
          </p:nvPr>
        </p:nvSpPr>
        <p:spPr>
          <a:xfrm>
            <a:off x="6323545" y="1617046"/>
            <a:ext cx="762000" cy="762000"/>
          </a:xfrm>
          <a:prstGeom prst="ellipse">
            <a:avLst/>
          </a:prstGeom>
          <a:solidFill>
            <a:schemeClr val="accent1">
              <a:alpha val="100000"/>
            </a:schemeClr>
          </a:solidFill>
        </p:spPr>
      </p:sp>
      <p:sp>
        <p:nvSpPr>
          <p:cNvPr id="12" name="TextBox 12"/>
          <p:cNvSpPr txBox="1"/>
          <p:nvPr>
            <p:custDataLst>
              <p:tags r:id="rId11"/>
            </p:custDataLst>
          </p:nvPr>
        </p:nvSpPr>
        <p:spPr>
          <a:xfrm>
            <a:off x="6401271" y="1776114"/>
            <a:ext cx="606548" cy="443865"/>
          </a:xfrm>
          <a:prstGeom prst="rect">
            <a:avLst/>
          </a:prstGeom>
          <a:noFill/>
        </p:spPr>
        <p:txBody>
          <a:bodyPr vert="horz" wrap="square" lIns="108013" tIns="45720" rIns="108013" bIns="45720" rtlCol="0" anchor="ctr" anchorCtr="0">
            <a:normAutofit/>
          </a:bodyPr>
          <a:lstStyle/>
          <a:p>
            <a:pPr algn="ctr">
              <a:lnSpc>
                <a:spcPct val="80000"/>
              </a:lnSpc>
            </a:pPr>
            <a:r>
              <a:rPr lang="en-US" sz="2100" b="1">
                <a:solidFill>
                  <a:srgbClr val="FFFFFF">
                    <a:alpha val="100000"/>
                  </a:srgbClr>
                </a:solidFill>
                <a:latin typeface="Noto Sans SC" panose="020B0200000000000000" charset="-122"/>
                <a:ea typeface="Noto Sans SC" panose="020B0200000000000000" charset="-122"/>
                <a:cs typeface="Noto Sans SC" panose="020B0200000000000000" charset="-122"/>
              </a:rPr>
              <a:t>02</a:t>
            </a:r>
            <a:endParaRPr lang="en-US" sz="2100" b="1">
              <a:solidFill>
                <a:srgbClr val="FFFFFF">
                  <a:alpha val="100000"/>
                </a:srgbClr>
              </a:solidFill>
              <a:latin typeface="Noto Sans SC" panose="020B0200000000000000" charset="-122"/>
              <a:ea typeface="Noto Sans SC" panose="020B0200000000000000" charset="-122"/>
              <a:cs typeface="Noto Sans SC" panose="020B0200000000000000" charset="-122"/>
            </a:endParaRPr>
          </a:p>
        </p:txBody>
      </p:sp>
      <p:sp>
        <p:nvSpPr>
          <p:cNvPr id="13" name="AutoShape 13"/>
          <p:cNvSpPr/>
          <p:nvPr>
            <p:custDataLst>
              <p:tags r:id="rId12"/>
            </p:custDataLst>
          </p:nvPr>
        </p:nvSpPr>
        <p:spPr>
          <a:xfrm>
            <a:off x="516014" y="3929384"/>
            <a:ext cx="5503305" cy="1931726"/>
          </a:xfrm>
          <a:prstGeom prst="parallelogram">
            <a:avLst>
              <a:gd name="adj" fmla="val 25000"/>
            </a:avLst>
          </a:prstGeom>
          <a:noFill/>
          <a:ln w="25400">
            <a:solidFill>
              <a:schemeClr val="accent1">
                <a:alpha val="100000"/>
              </a:schemeClr>
            </a:solidFill>
            <a:prstDash val="solid"/>
          </a:ln>
        </p:spPr>
      </p:sp>
      <p:sp>
        <p:nvSpPr>
          <p:cNvPr id="14" name="TextBox 14"/>
          <p:cNvSpPr txBox="1"/>
          <p:nvPr>
            <p:custDataLst>
              <p:tags r:id="rId13"/>
            </p:custDataLst>
          </p:nvPr>
        </p:nvSpPr>
        <p:spPr>
          <a:xfrm>
            <a:off x="1180145" y="4044529"/>
            <a:ext cx="2924365" cy="490334"/>
          </a:xfrm>
          <a:prstGeom prst="rect">
            <a:avLst/>
          </a:prstGeom>
        </p:spPr>
        <p:txBody>
          <a:bodyPr vert="horz" wrap="square" lIns="66008" tIns="33052" rIns="66008" bIns="33052" rtlCol="0" anchor="ctr" anchorCtr="0">
            <a:noAutofit/>
          </a:bodyPr>
          <a:lstStyle/>
          <a:p>
            <a:pPr algn="l">
              <a:lnSpc>
                <a:spcPct val="120000"/>
              </a:lnSpc>
            </a:pPr>
            <a:r>
              <a:rPr lang="zh-CN" altLang="en-US" sz="2000" b="1">
                <a:solidFill>
                  <a:schemeClr val="accent1">
                    <a:alpha val="100000"/>
                  </a:schemeClr>
                </a:solidFill>
                <a:latin typeface="Noto Sans SC" panose="020B0200000000000000" charset="-122"/>
                <a:ea typeface="Noto Sans SC" panose="020B0200000000000000" charset="-122"/>
                <a:cs typeface="Noto Sans SC" panose="020B0200000000000000" charset="-122"/>
              </a:rPr>
              <a:t>行业责任与供应链管理</a:t>
            </a:r>
            <a:endParaRPr lang="zh-CN" altLang="en-US" sz="20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5" name="TextBox 15"/>
          <p:cNvSpPr txBox="1"/>
          <p:nvPr>
            <p:custDataLst>
              <p:tags r:id="rId14"/>
            </p:custDataLst>
          </p:nvPr>
        </p:nvSpPr>
        <p:spPr>
          <a:xfrm>
            <a:off x="1180145" y="4462402"/>
            <a:ext cx="4408250" cy="1297697"/>
          </a:xfrm>
          <a:prstGeom prst="rect">
            <a:avLst/>
          </a:prstGeom>
        </p:spPr>
        <p:txBody>
          <a:bodyPr vert="horz" wrap="square" lIns="66008" tIns="33052" rIns="66008" bIns="33052" rtlCol="0" anchor="t" anchorCtr="0">
            <a:noAutofit/>
          </a:bodyPr>
          <a:lstStyle/>
          <a:p>
            <a:pPr algn="just">
              <a:lnSpc>
                <a:spcPct val="140000"/>
              </a:lnSpc>
            </a:pPr>
            <a:r>
              <a:rPr lang="zh-CN" altLang="en-US" sz="1250">
                <a:solidFill>
                  <a:schemeClr val="dk1">
                    <a:alpha val="100000"/>
                  </a:schemeClr>
                </a:solidFill>
                <a:latin typeface="Noto Sans SC" panose="020B0200000000000000" charset="-122"/>
                <a:ea typeface="Noto Sans SC" panose="020B0200000000000000" charset="-122"/>
                <a:cs typeface="Noto Sans SC" panose="020B0200000000000000" charset="-122"/>
              </a:rPr>
              <a:t>我们积极推动行业可持续发展，</a:t>
            </a:r>
            <a:r>
              <a:rPr lang="en-US" altLang="zh-CN" sz="1250">
                <a:solidFill>
                  <a:schemeClr val="dk1">
                    <a:alpha val="100000"/>
                  </a:schemeClr>
                </a:solidFill>
                <a:latin typeface="Noto Sans SC" panose="020B0200000000000000" charset="-122"/>
                <a:ea typeface="Noto Sans SC" panose="020B0200000000000000" charset="-122"/>
                <a:cs typeface="Noto Sans SC" panose="020B0200000000000000" charset="-122"/>
              </a:rPr>
              <a:t>2024</a:t>
            </a:r>
            <a:r>
              <a:rPr lang="zh-CN" altLang="en-US" sz="1250">
                <a:solidFill>
                  <a:schemeClr val="dk1">
                    <a:alpha val="100000"/>
                  </a:schemeClr>
                </a:solidFill>
                <a:latin typeface="Noto Sans SC" panose="020B0200000000000000" charset="-122"/>
                <a:ea typeface="Noto Sans SC" panose="020B0200000000000000" charset="-122"/>
                <a:cs typeface="Noto Sans SC" panose="020B0200000000000000" charset="-122"/>
              </a:rPr>
              <a:t>年积极参与行业技术交流研讨会，分享生产制造的新技术、新工艺，促进了行业整体技术水平的提升。在供应链管理方面，我们优先选择环保、社会责任表现良好的供应商合作，带动供应链上下游共同践行社会责任。</a:t>
            </a:r>
            <a:endParaRPr lang="zh-CN" altLang="en-US" sz="1250">
              <a:solidFill>
                <a:schemeClr val="dk1">
                  <a:alpha val="100000"/>
                </a:schemeClr>
              </a:solidFill>
              <a:latin typeface="Noto Sans SC" panose="020B0200000000000000" charset="-122"/>
              <a:ea typeface="Noto Sans SC" panose="020B0200000000000000" charset="-122"/>
              <a:cs typeface="Noto Sans SC" panose="020B0200000000000000" charset="-122"/>
            </a:endParaRPr>
          </a:p>
          <a:p>
            <a:pPr algn="just">
              <a:lnSpc>
                <a:spcPct val="140000"/>
              </a:lnSpc>
            </a:pPr>
            <a:endParaRPr lang="zh-CN" altLang="en-US" sz="125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6" name="AutoShape 16"/>
          <p:cNvSpPr/>
          <p:nvPr>
            <p:custDataLst>
              <p:tags r:id="rId15"/>
            </p:custDataLst>
          </p:nvPr>
        </p:nvSpPr>
        <p:spPr>
          <a:xfrm>
            <a:off x="318380" y="3871086"/>
            <a:ext cx="762000" cy="762000"/>
          </a:xfrm>
          <a:prstGeom prst="ellipse">
            <a:avLst/>
          </a:prstGeom>
          <a:solidFill>
            <a:schemeClr val="accent1">
              <a:alpha val="100000"/>
            </a:schemeClr>
          </a:solidFill>
        </p:spPr>
      </p:sp>
      <p:sp>
        <p:nvSpPr>
          <p:cNvPr id="17" name="TextBox 17"/>
          <p:cNvSpPr txBox="1"/>
          <p:nvPr>
            <p:custDataLst>
              <p:tags r:id="rId16"/>
            </p:custDataLst>
          </p:nvPr>
        </p:nvSpPr>
        <p:spPr>
          <a:xfrm>
            <a:off x="396105" y="4030153"/>
            <a:ext cx="606548" cy="443865"/>
          </a:xfrm>
          <a:prstGeom prst="rect">
            <a:avLst/>
          </a:prstGeom>
          <a:noFill/>
        </p:spPr>
        <p:txBody>
          <a:bodyPr vert="horz" wrap="square" lIns="108013" tIns="45720" rIns="108013" bIns="45720" rtlCol="0" anchor="ctr" anchorCtr="0">
            <a:normAutofit/>
          </a:bodyPr>
          <a:lstStyle/>
          <a:p>
            <a:pPr algn="ctr">
              <a:lnSpc>
                <a:spcPct val="80000"/>
              </a:lnSpc>
            </a:pPr>
            <a:r>
              <a:rPr lang="en-US" sz="2100" b="1">
                <a:solidFill>
                  <a:srgbClr val="FFFFFF">
                    <a:alpha val="100000"/>
                  </a:srgbClr>
                </a:solidFill>
                <a:latin typeface="Noto Sans SC" panose="020B0200000000000000" charset="-122"/>
                <a:ea typeface="Noto Sans SC" panose="020B0200000000000000" charset="-122"/>
                <a:cs typeface="Noto Sans SC" panose="020B0200000000000000" charset="-122"/>
              </a:rPr>
              <a:t>03</a:t>
            </a:r>
            <a:endParaRPr lang="en-US" sz="2100" b="1">
              <a:solidFill>
                <a:srgbClr val="FFFFFF">
                  <a:alpha val="100000"/>
                </a:srgbClr>
              </a:solidFill>
              <a:latin typeface="Noto Sans SC" panose="020B0200000000000000" charset="-122"/>
              <a:ea typeface="Noto Sans SC" panose="020B0200000000000000" charset="-122"/>
              <a:cs typeface="Noto Sans SC" panose="020B0200000000000000" charset="-122"/>
            </a:endParaRPr>
          </a:p>
        </p:txBody>
      </p:sp>
      <p:sp>
        <p:nvSpPr>
          <p:cNvPr id="18" name="AutoShape 18"/>
          <p:cNvSpPr/>
          <p:nvPr>
            <p:custDataLst>
              <p:tags r:id="rId17"/>
            </p:custDataLst>
          </p:nvPr>
        </p:nvSpPr>
        <p:spPr>
          <a:xfrm>
            <a:off x="6128615" y="4192846"/>
            <a:ext cx="5503305" cy="1931726"/>
          </a:xfrm>
          <a:prstGeom prst="parallelogram">
            <a:avLst>
              <a:gd name="adj" fmla="val 25000"/>
            </a:avLst>
          </a:prstGeom>
          <a:noFill/>
          <a:ln w="25400">
            <a:solidFill>
              <a:schemeClr val="accent1">
                <a:alpha val="100000"/>
              </a:schemeClr>
            </a:solidFill>
            <a:prstDash val="solid"/>
          </a:ln>
        </p:spPr>
      </p:sp>
      <p:sp>
        <p:nvSpPr>
          <p:cNvPr id="19" name="TextBox 19"/>
          <p:cNvSpPr txBox="1"/>
          <p:nvPr>
            <p:custDataLst>
              <p:tags r:id="rId18"/>
            </p:custDataLst>
          </p:nvPr>
        </p:nvSpPr>
        <p:spPr>
          <a:xfrm>
            <a:off x="6792746" y="4307991"/>
            <a:ext cx="2924365" cy="490334"/>
          </a:xfrm>
          <a:prstGeom prst="rect">
            <a:avLst/>
          </a:prstGeom>
        </p:spPr>
        <p:txBody>
          <a:bodyPr vert="horz" wrap="square" lIns="66008" tIns="33052" rIns="66008" bIns="33052" rtlCol="0" anchor="ctr" anchorCtr="0">
            <a:noAutofit/>
          </a:bodyPr>
          <a:lstStyle/>
          <a:p>
            <a:pPr algn="l">
              <a:lnSpc>
                <a:spcPct val="120000"/>
              </a:lnSpc>
            </a:pPr>
            <a:r>
              <a:rPr lang="zh-CN" altLang="en-US" sz="2000" b="1">
                <a:solidFill>
                  <a:schemeClr val="accent1">
                    <a:alpha val="100000"/>
                  </a:schemeClr>
                </a:solidFill>
                <a:latin typeface="Noto Sans SC" panose="020B0200000000000000" charset="-122"/>
                <a:ea typeface="Noto Sans SC" panose="020B0200000000000000" charset="-122"/>
                <a:cs typeface="Noto Sans SC" panose="020B0200000000000000" charset="-122"/>
              </a:rPr>
              <a:t>以远见，致未来</a:t>
            </a:r>
            <a:endParaRPr lang="zh-CN" altLang="en-US" sz="20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20" name="TextBox 20"/>
          <p:cNvSpPr txBox="1"/>
          <p:nvPr>
            <p:custDataLst>
              <p:tags r:id="rId19"/>
            </p:custDataLst>
          </p:nvPr>
        </p:nvSpPr>
        <p:spPr>
          <a:xfrm>
            <a:off x="6792746" y="4725864"/>
            <a:ext cx="4318537" cy="1297697"/>
          </a:xfrm>
          <a:prstGeom prst="rect">
            <a:avLst/>
          </a:prstGeom>
        </p:spPr>
        <p:txBody>
          <a:bodyPr vert="horz" wrap="square" lIns="66008" tIns="33052" rIns="66008" bIns="33052" rtlCol="0" anchor="t" anchorCtr="0">
            <a:noAutofit/>
          </a:bodyPr>
          <a:lstStyle/>
          <a:p>
            <a:pPr algn="l">
              <a:lnSpc>
                <a:spcPct val="140000"/>
              </a:lnSpc>
            </a:pPr>
            <a:r>
              <a:rPr lang="en-US" altLang="zh-CN" sz="1250">
                <a:solidFill>
                  <a:schemeClr val="dk1">
                    <a:alpha val="100000"/>
                  </a:schemeClr>
                </a:solidFill>
                <a:latin typeface="Noto Sans SC" panose="020B0200000000000000" charset="-122"/>
                <a:ea typeface="Noto Sans SC" panose="020B0200000000000000" charset="-122"/>
                <a:cs typeface="Noto Sans SC" panose="020B0200000000000000" charset="-122"/>
              </a:rPr>
              <a:t>2024</a:t>
            </a:r>
            <a:r>
              <a:rPr lang="zh-CN" altLang="en-US" sz="1250">
                <a:solidFill>
                  <a:schemeClr val="dk1">
                    <a:alpha val="100000"/>
                  </a:schemeClr>
                </a:solidFill>
                <a:latin typeface="Noto Sans SC" panose="020B0200000000000000" charset="-122"/>
                <a:ea typeface="Noto Sans SC" panose="020B0200000000000000" charset="-122"/>
                <a:cs typeface="Noto Sans SC" panose="020B0200000000000000" charset="-122"/>
              </a:rPr>
              <a:t>年度，建湖金拓机械制造有限公司在环境、社会、科技创新与公司治理方面取得了一定的成绩，但我们也深知还有许多需要改进与提升的地方。未来，我们将继续秉承可持续发展的理念，不断完善</a:t>
            </a:r>
            <a:r>
              <a:rPr lang="en-US" altLang="zh-CN" sz="1250">
                <a:solidFill>
                  <a:schemeClr val="dk1">
                    <a:alpha val="100000"/>
                  </a:schemeClr>
                </a:solidFill>
                <a:latin typeface="Noto Sans SC" panose="020B0200000000000000" charset="-122"/>
                <a:ea typeface="Noto Sans SC" panose="020B0200000000000000" charset="-122"/>
                <a:cs typeface="Noto Sans SC" panose="020B0200000000000000" charset="-122"/>
              </a:rPr>
              <a:t>ESG</a:t>
            </a:r>
            <a:r>
              <a:rPr lang="zh-CN" altLang="en-US" sz="1250">
                <a:solidFill>
                  <a:schemeClr val="dk1">
                    <a:alpha val="100000"/>
                  </a:schemeClr>
                </a:solidFill>
                <a:latin typeface="Noto Sans SC" panose="020B0200000000000000" charset="-122"/>
                <a:ea typeface="Noto Sans SC" panose="020B0200000000000000" charset="-122"/>
                <a:cs typeface="Noto Sans SC" panose="020B0200000000000000" charset="-122"/>
              </a:rPr>
              <a:t>管理体系。</a:t>
            </a:r>
            <a:endParaRPr lang="zh-CN" altLang="en-US" sz="1250">
              <a:solidFill>
                <a:schemeClr val="dk1">
                  <a:alpha val="100000"/>
                </a:schemeClr>
              </a:solidFill>
              <a:latin typeface="Noto Sans SC" panose="020B0200000000000000" charset="-122"/>
              <a:ea typeface="Noto Sans SC" panose="020B0200000000000000" charset="-122"/>
              <a:cs typeface="Noto Sans SC" panose="020B0200000000000000" charset="-122"/>
            </a:endParaRPr>
          </a:p>
          <a:p>
            <a:pPr algn="l">
              <a:lnSpc>
                <a:spcPct val="140000"/>
              </a:lnSpc>
            </a:pPr>
            <a:endParaRPr lang="en-US" sz="125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21" name="AutoShape 21"/>
          <p:cNvSpPr/>
          <p:nvPr>
            <p:custDataLst>
              <p:tags r:id="rId20"/>
            </p:custDataLst>
          </p:nvPr>
        </p:nvSpPr>
        <p:spPr>
          <a:xfrm>
            <a:off x="5930980" y="4134548"/>
            <a:ext cx="762000" cy="762000"/>
          </a:xfrm>
          <a:prstGeom prst="ellipse">
            <a:avLst/>
          </a:prstGeom>
          <a:solidFill>
            <a:schemeClr val="accent1">
              <a:alpha val="100000"/>
            </a:schemeClr>
          </a:solidFill>
        </p:spPr>
      </p:sp>
      <p:sp>
        <p:nvSpPr>
          <p:cNvPr id="22" name="TextBox 22"/>
          <p:cNvSpPr txBox="1"/>
          <p:nvPr>
            <p:custDataLst>
              <p:tags r:id="rId21"/>
            </p:custDataLst>
          </p:nvPr>
        </p:nvSpPr>
        <p:spPr>
          <a:xfrm>
            <a:off x="6008706" y="4293615"/>
            <a:ext cx="606548" cy="443865"/>
          </a:xfrm>
          <a:prstGeom prst="rect">
            <a:avLst/>
          </a:prstGeom>
          <a:noFill/>
        </p:spPr>
        <p:txBody>
          <a:bodyPr vert="horz" wrap="square" lIns="108013" tIns="45720" rIns="108013" bIns="45720" rtlCol="0" anchor="ctr" anchorCtr="0">
            <a:normAutofit/>
          </a:bodyPr>
          <a:lstStyle/>
          <a:p>
            <a:pPr algn="ctr">
              <a:lnSpc>
                <a:spcPct val="80000"/>
              </a:lnSpc>
            </a:pPr>
            <a:r>
              <a:rPr lang="en-US" sz="2100" b="1">
                <a:solidFill>
                  <a:srgbClr val="FFFFFF">
                    <a:alpha val="100000"/>
                  </a:srgbClr>
                </a:solidFill>
                <a:latin typeface="Noto Sans SC" panose="020B0200000000000000" charset="-122"/>
                <a:ea typeface="Noto Sans SC" panose="020B0200000000000000" charset="-122"/>
                <a:cs typeface="Noto Sans SC" panose="020B0200000000000000" charset="-122"/>
              </a:rPr>
              <a:t>04</a:t>
            </a:r>
            <a:endParaRPr lang="en-US" sz="2100" b="1">
              <a:solidFill>
                <a:srgbClr val="FFFFFF">
                  <a:alpha val="100000"/>
                </a:srgbClr>
              </a:solidFill>
              <a:latin typeface="Noto Sans SC" panose="020B0200000000000000" charset="-122"/>
              <a:ea typeface="Noto Sans SC" panose="020B0200000000000000" charset="-122"/>
              <a:cs typeface="Noto Sans SC" panose="020B0200000000000000" charset="-122"/>
            </a:endParaRPr>
          </a:p>
        </p:txBody>
      </p:sp>
      <p:pic>
        <p:nvPicPr>
          <p:cNvPr id="23" name="https://img8.file.cache.docer.com/storage/1733306172893533000/4aabcadcd9d8eac653dcd312360e1f2d.png" descr="儿童绘画"/>
          <p:cNvPicPr>
            <a:picLocks noChangeAspect="1"/>
          </p:cNvPicPr>
          <p:nvPr/>
        </p:nvPicPr>
        <p:blipFill>
          <a:blip r:embed="rId22"/>
          <a:stretch>
            <a:fillRect/>
          </a:stretch>
        </p:blipFill>
        <p:spPr>
          <a:xfrm>
            <a:off x="2743200" y="152400"/>
            <a:ext cx="2603500" cy="1149985"/>
          </a:xfrm>
          <a:prstGeom prst="rect">
            <a:avLst/>
          </a:prstGeom>
        </p:spPr>
      </p:pic>
      <p:pic>
        <p:nvPicPr>
          <p:cNvPr id="24" name="https://img8.file.cache.docer.com/storage/1733306253614725500/7027b76a2566c41e462a5c9f64601cd4.png" descr="会议演示"/>
          <p:cNvPicPr>
            <a:picLocks noChangeAspect="1"/>
          </p:cNvPicPr>
          <p:nvPr/>
        </p:nvPicPr>
        <p:blipFill>
          <a:blip r:embed="rId23"/>
          <a:stretch>
            <a:fillRect/>
          </a:stretch>
        </p:blipFill>
        <p:spPr>
          <a:xfrm>
            <a:off x="8077200" y="153670"/>
            <a:ext cx="2639695" cy="114871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11304111" y="6124633"/>
            <a:ext cx="1331338" cy="820577"/>
          </a:xfrm>
          <a:prstGeom prst="parallelogram">
            <a:avLst>
              <a:gd name="adj" fmla="val 79471"/>
            </a:avLst>
          </a:prstGeom>
          <a:solidFill>
            <a:schemeClr val="dk1">
              <a:alpha val="80000"/>
            </a:schemeClr>
          </a:solidFill>
        </p:spPr>
      </p:sp>
      <p:sp>
        <p:nvSpPr>
          <p:cNvPr id="3" name="AutoShape 3"/>
          <p:cNvSpPr/>
          <p:nvPr/>
        </p:nvSpPr>
        <p:spPr>
          <a:xfrm>
            <a:off x="11223734" y="5653088"/>
            <a:ext cx="1779310" cy="981846"/>
          </a:xfrm>
          <a:prstGeom prst="parallelogram">
            <a:avLst>
              <a:gd name="adj" fmla="val 79471"/>
            </a:avLst>
          </a:prstGeom>
          <a:solidFill>
            <a:srgbClr val="C00000">
              <a:alpha val="100000"/>
            </a:srgbClr>
          </a:solidFill>
        </p:spPr>
      </p:sp>
      <p:sp>
        <p:nvSpPr>
          <p:cNvPr id="4" name="AutoShape 4"/>
          <p:cNvSpPr/>
          <p:nvPr/>
        </p:nvSpPr>
        <p:spPr>
          <a:xfrm>
            <a:off x="0" y="-103622"/>
            <a:ext cx="2181249" cy="6957731"/>
          </a:xfrm>
          <a:prstGeom prst="rect">
            <a:avLst/>
          </a:prstGeom>
          <a:solidFill>
            <a:schemeClr val="dk1">
              <a:alpha val="100000"/>
              <a:lumMod val="75000"/>
              <a:lumOff val="25000"/>
            </a:schemeClr>
          </a:solidFill>
        </p:spPr>
        <p:txBody>
          <a:bodyPr vert="horz" wrap="square" rtlCol="0" anchor="ctr" anchorCtr="0">
            <a:noAutofit/>
          </a:bodyPr>
          <a:lstStyle/>
          <a:p>
            <a:pPr algn="ctr">
              <a:lnSpc>
                <a:spcPct val="100000"/>
              </a:lnSpc>
              <a:spcBef>
                <a:spcPts val="375"/>
              </a:spcBef>
              <a:defRPr/>
            </a:pPr>
            <a:endParaRPr lang="en-US" sz="1100"/>
          </a:p>
        </p:txBody>
      </p:sp>
      <p:sp>
        <p:nvSpPr>
          <p:cNvPr id="5" name="TextBox 5"/>
          <p:cNvSpPr txBox="1"/>
          <p:nvPr/>
        </p:nvSpPr>
        <p:spPr>
          <a:xfrm rot="5400000">
            <a:off x="-2276283" y="2313732"/>
            <a:ext cx="6932937" cy="2134793"/>
          </a:xfrm>
          <a:prstGeom prst="rect">
            <a:avLst/>
          </a:prstGeom>
        </p:spPr>
        <p:txBody>
          <a:bodyPr vert="horz" wrap="square" lIns="0" tIns="0" rIns="0" bIns="0" rtlCol="0" anchor="ctr" anchorCtr="0">
            <a:noAutofit/>
          </a:bodyPr>
          <a:lstStyle/>
          <a:p>
            <a:pPr algn="ctr">
              <a:lnSpc>
                <a:spcPct val="186000"/>
              </a:lnSpc>
            </a:pPr>
            <a:r>
              <a:rPr lang="en-US" sz="12300">
                <a:solidFill>
                  <a:schemeClr val="lt2">
                    <a:alpha val="46000"/>
                  </a:schemeClr>
                </a:solidFill>
                <a:latin typeface="Noto Sans SC" panose="020B0200000000000000" charset="-122"/>
                <a:ea typeface="Noto Sans SC" panose="020B0200000000000000" charset="-122"/>
                <a:cs typeface="Noto Sans SC" panose="020B0200000000000000" charset="-122"/>
              </a:rPr>
              <a:t>contents</a:t>
            </a:r>
            <a:endParaRPr lang="en-US" sz="12300">
              <a:solidFill>
                <a:schemeClr val="lt2">
                  <a:alpha val="46000"/>
                </a:schemeClr>
              </a:solidFill>
              <a:latin typeface="Noto Sans SC" panose="020B0200000000000000" charset="-122"/>
              <a:ea typeface="Noto Sans SC" panose="020B0200000000000000" charset="-122"/>
              <a:cs typeface="Noto Sans SC" panose="020B0200000000000000" charset="-122"/>
            </a:endParaRPr>
          </a:p>
        </p:txBody>
      </p:sp>
      <p:sp>
        <p:nvSpPr>
          <p:cNvPr id="6" name="TextBox 6"/>
          <p:cNvSpPr txBox="1"/>
          <p:nvPr/>
        </p:nvSpPr>
        <p:spPr>
          <a:xfrm>
            <a:off x="9653418" y="142875"/>
            <a:ext cx="2316361" cy="1438275"/>
          </a:xfrm>
          <a:prstGeom prst="rect">
            <a:avLst/>
          </a:prstGeom>
        </p:spPr>
        <p:txBody>
          <a:bodyPr vert="horz" wrap="square" lIns="123825" tIns="123825" rIns="57150" bIns="123825" rtlCol="0" anchor="t" anchorCtr="0">
            <a:spAutoFit/>
          </a:bodyPr>
          <a:lstStyle/>
          <a:p>
            <a:pPr algn="ctr">
              <a:lnSpc>
                <a:spcPct val="125000"/>
              </a:lnSpc>
            </a:pPr>
            <a:r>
              <a:rPr lang="en-US" sz="6000" b="1">
                <a:solidFill>
                  <a:srgbClr val="C21401">
                    <a:alpha val="100000"/>
                  </a:srgbClr>
                </a:solidFill>
                <a:latin typeface="Noto Sans SC" panose="020B0200000000000000" charset="-122"/>
                <a:ea typeface="Noto Sans SC" panose="020B0200000000000000" charset="-122"/>
                <a:cs typeface="Noto Sans SC" panose="020B0200000000000000" charset="-122"/>
              </a:rPr>
              <a:t>目录</a:t>
            </a:r>
            <a:endParaRPr lang="en-US" sz="6000" b="1">
              <a:solidFill>
                <a:srgbClr val="C21401">
                  <a:alpha val="100000"/>
                </a:srgbClr>
              </a:solidFill>
              <a:latin typeface="Noto Sans SC" panose="020B0200000000000000" charset="-122"/>
              <a:ea typeface="Noto Sans SC" panose="020B0200000000000000" charset="-122"/>
              <a:cs typeface="Noto Sans SC" panose="020B0200000000000000" charset="-122"/>
            </a:endParaRPr>
          </a:p>
        </p:txBody>
      </p:sp>
      <p:sp>
        <p:nvSpPr>
          <p:cNvPr id="20" name="AutoShape 20"/>
          <p:cNvSpPr/>
          <p:nvPr/>
        </p:nvSpPr>
        <p:spPr>
          <a:xfrm>
            <a:off x="0" y="-103622"/>
            <a:ext cx="2181249" cy="6957731"/>
          </a:xfrm>
          <a:prstGeom prst="rect">
            <a:avLst/>
          </a:prstGeom>
          <a:solidFill>
            <a:schemeClr val="dk1">
              <a:alpha val="100000"/>
              <a:lumMod val="75000"/>
              <a:lumOff val="25000"/>
            </a:schemeClr>
          </a:solidFill>
        </p:spPr>
        <p:txBody>
          <a:bodyPr vert="horz" wrap="square" rtlCol="0" anchor="ctr" anchorCtr="0">
            <a:noAutofit/>
          </a:bodyPr>
          <a:lstStyle/>
          <a:p>
            <a:pPr algn="ctr">
              <a:lnSpc>
                <a:spcPct val="100000"/>
              </a:lnSpc>
              <a:spcBef>
                <a:spcPts val="375"/>
              </a:spcBef>
              <a:defRPr/>
            </a:pPr>
            <a:endParaRPr lang="en-US" sz="1100"/>
          </a:p>
        </p:txBody>
      </p:sp>
      <p:sp>
        <p:nvSpPr>
          <p:cNvPr id="21" name="TextBox 21"/>
          <p:cNvSpPr txBox="1"/>
          <p:nvPr/>
        </p:nvSpPr>
        <p:spPr>
          <a:xfrm rot="5400000">
            <a:off x="-2276283" y="2313732"/>
            <a:ext cx="6932937" cy="2134793"/>
          </a:xfrm>
          <a:prstGeom prst="rect">
            <a:avLst/>
          </a:prstGeom>
        </p:spPr>
        <p:txBody>
          <a:bodyPr vert="horz" wrap="square" lIns="0" tIns="0" rIns="0" bIns="0" rtlCol="0" anchor="ctr" anchorCtr="0">
            <a:noAutofit/>
          </a:bodyPr>
          <a:lstStyle/>
          <a:p>
            <a:pPr algn="ctr">
              <a:lnSpc>
                <a:spcPct val="186000"/>
              </a:lnSpc>
            </a:pPr>
            <a:r>
              <a:rPr lang="en-US" sz="12300">
                <a:solidFill>
                  <a:schemeClr val="lt2">
                    <a:alpha val="46000"/>
                  </a:schemeClr>
                </a:solidFill>
                <a:latin typeface="Noto Sans SC" panose="020B0200000000000000" charset="-122"/>
                <a:ea typeface="Noto Sans SC" panose="020B0200000000000000" charset="-122"/>
                <a:cs typeface="Noto Sans SC" panose="020B0200000000000000" charset="-122"/>
              </a:rPr>
              <a:t>contents</a:t>
            </a:r>
            <a:endParaRPr lang="en-US" sz="12300">
              <a:solidFill>
                <a:schemeClr val="lt2">
                  <a:alpha val="46000"/>
                </a:schemeClr>
              </a:solidFill>
              <a:latin typeface="Noto Sans SC" panose="020B0200000000000000" charset="-122"/>
              <a:ea typeface="Noto Sans SC" panose="020B0200000000000000" charset="-122"/>
              <a:cs typeface="Noto Sans SC" panose="020B0200000000000000" charset="-122"/>
            </a:endParaRPr>
          </a:p>
        </p:txBody>
      </p:sp>
      <p:sp>
        <p:nvSpPr>
          <p:cNvPr id="64" name="textbox 64"/>
          <p:cNvSpPr/>
          <p:nvPr/>
        </p:nvSpPr>
        <p:spPr>
          <a:xfrm>
            <a:off x="3200400" y="1371600"/>
            <a:ext cx="4368165" cy="1917065"/>
          </a:xfrm>
          <a:prstGeom prst="rect">
            <a:avLst/>
          </a:prstGeom>
          <a:noFill/>
          <a:ln w="0" cap="flat">
            <a:noFill/>
            <a:prstDash val="solid"/>
            <a:miter lim="0"/>
          </a:ln>
        </p:spPr>
        <p:txBody>
          <a:bodyPr vert="horz" wrap="square" lIns="0" tIns="0" rIns="0" bIns="0"/>
          <a:p>
            <a:pPr algn="l" rtl="0" eaLnBrk="0">
              <a:lnSpc>
                <a:spcPct val="92000"/>
              </a:lnSpc>
            </a:pPr>
            <a:endParaRPr sz="100" dirty="0">
              <a:latin typeface="Arial" panose="020B0604020202020204"/>
              <a:ea typeface="Arial" panose="020B0604020202020204"/>
              <a:cs typeface="Arial" panose="020B0604020202020204"/>
            </a:endParaRPr>
          </a:p>
          <a:p>
            <a:pPr marL="58420" algn="l" rtl="0" eaLnBrk="0">
              <a:lnSpc>
                <a:spcPct val="82000"/>
              </a:lnSpc>
            </a:pPr>
            <a:endParaRPr sz="2700" dirty="0">
              <a:latin typeface="微软雅黑" panose="020B0503020204020204" charset="-122"/>
              <a:ea typeface="微软雅黑" panose="020B0503020204020204" charset="-122"/>
              <a:cs typeface="微软雅黑" panose="020B0503020204020204" charset="-122"/>
            </a:endParaRPr>
          </a:p>
          <a:p>
            <a:pPr algn="l" rtl="0" eaLnBrk="0">
              <a:lnSpc>
                <a:spcPct val="149000"/>
              </a:lnSpc>
            </a:pPr>
            <a:endParaRPr sz="1000" dirty="0">
              <a:latin typeface="Arial" panose="020B0604020202020204"/>
              <a:ea typeface="Arial" panose="020B0604020202020204"/>
              <a:cs typeface="Arial" panose="020B0604020202020204"/>
            </a:endParaRPr>
          </a:p>
          <a:p>
            <a:pPr algn="l" rtl="0" eaLnBrk="0">
              <a:lnSpc>
                <a:spcPct val="149000"/>
              </a:lnSpc>
            </a:pPr>
            <a:endParaRPr sz="1000" dirty="0">
              <a:latin typeface="Arial" panose="020B0604020202020204"/>
              <a:ea typeface="Arial" panose="020B0604020202020204"/>
              <a:cs typeface="Arial" panose="020B0604020202020204"/>
            </a:endParaRPr>
          </a:p>
          <a:p>
            <a:pPr marL="12700" algn="l" rtl="0" eaLnBrk="0">
              <a:lnSpc>
                <a:spcPct val="86000"/>
              </a:lnSpc>
              <a:spcBef>
                <a:spcPts val="310"/>
              </a:spcBef>
            </a:pPr>
            <a:r>
              <a:rPr sz="1600" kern="0" spc="20" dirty="0">
                <a:solidFill>
                  <a:schemeClr val="tx1">
                    <a:alpha val="100000"/>
                  </a:schemeClr>
                </a:solidFill>
                <a:latin typeface="微软雅黑" panose="020B0503020204020204" charset="-122"/>
                <a:ea typeface="微软雅黑" panose="020B0503020204020204" charset="-122"/>
                <a:cs typeface="微软雅黑" panose="020B0503020204020204" charset="-122"/>
              </a:rPr>
              <a:t>   </a:t>
            </a:r>
            <a:r>
              <a:rPr sz="1600" kern="0" spc="-30" dirty="0">
                <a:solidFill>
                  <a:schemeClr val="tx1">
                    <a:alpha val="100000"/>
                  </a:schemeClr>
                </a:solidFill>
                <a:latin typeface="微软雅黑" panose="020B0503020204020204" charset="-122"/>
                <a:ea typeface="微软雅黑" panose="020B0503020204020204" charset="-122"/>
                <a:cs typeface="微软雅黑" panose="020B0503020204020204" charset="-122"/>
              </a:rPr>
              <a:t>报告</a:t>
            </a:r>
            <a:r>
              <a:rPr lang="zh-CN" sz="1600" kern="0" spc="-30" dirty="0">
                <a:solidFill>
                  <a:schemeClr val="tx1">
                    <a:alpha val="100000"/>
                  </a:schemeClr>
                </a:solidFill>
                <a:latin typeface="微软雅黑" panose="020B0503020204020204" charset="-122"/>
                <a:ea typeface="微软雅黑" panose="020B0503020204020204" charset="-122"/>
                <a:cs typeface="微软雅黑" panose="020B0503020204020204" charset="-122"/>
              </a:rPr>
              <a:t>编制说明</a:t>
            </a:r>
            <a:r>
              <a:rPr lang="en-US" altLang="zh-CN" sz="1600" kern="0" spc="-30" dirty="0">
                <a:solidFill>
                  <a:schemeClr val="tx1">
                    <a:alpha val="100000"/>
                  </a:schemeClr>
                </a:solidFill>
                <a:latin typeface="微软雅黑" panose="020B0503020204020204" charset="-122"/>
                <a:ea typeface="微软雅黑" panose="020B0503020204020204" charset="-122"/>
                <a:cs typeface="微软雅黑" panose="020B0503020204020204" charset="-122"/>
              </a:rPr>
              <a:t>                      ESG</a:t>
            </a:r>
            <a:r>
              <a:rPr lang="zh-CN" altLang="en-US" sz="1600" kern="0" spc="-30" dirty="0">
                <a:solidFill>
                  <a:schemeClr val="tx1">
                    <a:alpha val="100000"/>
                  </a:schemeClr>
                </a:solidFill>
                <a:latin typeface="微软雅黑" panose="020B0503020204020204" charset="-122"/>
                <a:ea typeface="微软雅黑" panose="020B0503020204020204" charset="-122"/>
                <a:cs typeface="微软雅黑" panose="020B0503020204020204" charset="-122"/>
              </a:rPr>
              <a:t>绩效</a:t>
            </a:r>
            <a:endParaRPr sz="1600" dirty="0">
              <a:solidFill>
                <a:schemeClr val="tx1"/>
              </a:solidFill>
              <a:latin typeface="微软雅黑" panose="020B0503020204020204" charset="-122"/>
              <a:ea typeface="微软雅黑" panose="020B0503020204020204" charset="-122"/>
              <a:cs typeface="微软雅黑" panose="020B0503020204020204" charset="-122"/>
            </a:endParaRPr>
          </a:p>
          <a:p>
            <a:pPr marL="12700" algn="l" rtl="0" eaLnBrk="0">
              <a:lnSpc>
                <a:spcPct val="86000"/>
              </a:lnSpc>
              <a:spcBef>
                <a:spcPts val="1405"/>
              </a:spcBef>
            </a:pPr>
            <a:r>
              <a:rPr sz="1600" kern="0" spc="20" dirty="0">
                <a:solidFill>
                  <a:schemeClr val="tx1">
                    <a:alpha val="100000"/>
                  </a:schemeClr>
                </a:solidFill>
                <a:latin typeface="微软雅黑" panose="020B0503020204020204" charset="-122"/>
                <a:ea typeface="微软雅黑" panose="020B0503020204020204" charset="-122"/>
                <a:cs typeface="微软雅黑" panose="020B0503020204020204" charset="-122"/>
              </a:rPr>
              <a:t>   </a:t>
            </a:r>
            <a:r>
              <a:rPr sz="1600" kern="0" spc="-30" dirty="0">
                <a:solidFill>
                  <a:schemeClr val="tx1">
                    <a:alpha val="100000"/>
                  </a:schemeClr>
                </a:solidFill>
                <a:latin typeface="微软雅黑" panose="020B0503020204020204" charset="-122"/>
                <a:ea typeface="微软雅黑" panose="020B0503020204020204" charset="-122"/>
                <a:cs typeface="微软雅黑" panose="020B0503020204020204" charset="-122"/>
              </a:rPr>
              <a:t>董事长</a:t>
            </a:r>
            <a:r>
              <a:rPr lang="zh-CN" sz="1600" kern="0" spc="-30" dirty="0">
                <a:solidFill>
                  <a:schemeClr val="tx1">
                    <a:alpha val="100000"/>
                  </a:schemeClr>
                </a:solidFill>
                <a:latin typeface="微软雅黑" panose="020B0503020204020204" charset="-122"/>
                <a:ea typeface="微软雅黑" panose="020B0503020204020204" charset="-122"/>
                <a:cs typeface="微软雅黑" panose="020B0503020204020204" charset="-122"/>
              </a:rPr>
              <a:t>寄语</a:t>
            </a:r>
            <a:r>
              <a:rPr lang="en-US" altLang="zh-CN" sz="1600" kern="0" spc="-30" dirty="0">
                <a:solidFill>
                  <a:schemeClr val="tx1">
                    <a:alpha val="100000"/>
                  </a:schemeClr>
                </a:solidFill>
                <a:latin typeface="微软雅黑" panose="020B0503020204020204" charset="-122"/>
                <a:ea typeface="微软雅黑" panose="020B0503020204020204" charset="-122"/>
                <a:cs typeface="微软雅黑" panose="020B0503020204020204" charset="-122"/>
              </a:rPr>
              <a:t>                          </a:t>
            </a:r>
            <a:r>
              <a:rPr lang="zh-CN" altLang="en-US" sz="1600" kern="0" spc="-30" dirty="0">
                <a:solidFill>
                  <a:schemeClr val="tx1">
                    <a:alpha val="100000"/>
                  </a:schemeClr>
                </a:solidFill>
                <a:latin typeface="微软雅黑" panose="020B0503020204020204" charset="-122"/>
                <a:ea typeface="微软雅黑" panose="020B0503020204020204" charset="-122"/>
                <a:cs typeface="微软雅黑" panose="020B0503020204020204" charset="-122"/>
              </a:rPr>
              <a:t>关于我们</a:t>
            </a:r>
            <a:endParaRPr sz="1600" dirty="0">
              <a:solidFill>
                <a:schemeClr val="tx1"/>
              </a:solidFill>
              <a:latin typeface="微软雅黑" panose="020B0503020204020204" charset="-122"/>
              <a:ea typeface="微软雅黑" panose="020B0503020204020204" charset="-122"/>
              <a:cs typeface="微软雅黑" panose="020B0503020204020204" charset="-122"/>
            </a:endParaRPr>
          </a:p>
          <a:p>
            <a:pPr marL="12700" algn="l" rtl="0" eaLnBrk="0">
              <a:lnSpc>
                <a:spcPct val="86000"/>
              </a:lnSpc>
              <a:spcBef>
                <a:spcPts val="1400"/>
              </a:spcBef>
            </a:pPr>
            <a:endParaRPr sz="1000" dirty="0">
              <a:latin typeface="微软雅黑" panose="020B0503020204020204" charset="-122"/>
              <a:ea typeface="微软雅黑" panose="020B0503020204020204" charset="-122"/>
              <a:cs typeface="微软雅黑" panose="020B0503020204020204" charset="-122"/>
            </a:endParaRPr>
          </a:p>
          <a:p>
            <a:pPr algn="l" rtl="0" eaLnBrk="0">
              <a:lnSpc>
                <a:spcPct val="106000"/>
              </a:lnSpc>
            </a:pPr>
            <a:endParaRPr sz="1100" dirty="0">
              <a:latin typeface="Arial" panose="020B0604020202020204"/>
              <a:ea typeface="Arial" panose="020B0604020202020204"/>
              <a:cs typeface="Arial" panose="020B0604020202020204"/>
            </a:endParaRPr>
          </a:p>
          <a:p>
            <a:pPr marL="18415" algn="l" rtl="0" eaLnBrk="0">
              <a:lnSpc>
                <a:spcPct val="86000"/>
              </a:lnSpc>
              <a:spcBef>
                <a:spcPts val="5"/>
              </a:spcBef>
            </a:pPr>
            <a:endParaRPr sz="1000" dirty="0">
              <a:latin typeface="微软雅黑" panose="020B0503020204020204" charset="-122"/>
              <a:ea typeface="微软雅黑" panose="020B0503020204020204" charset="-122"/>
              <a:cs typeface="微软雅黑" panose="020B0503020204020204" charset="-122"/>
            </a:endParaRPr>
          </a:p>
        </p:txBody>
      </p:sp>
      <p:sp>
        <p:nvSpPr>
          <p:cNvPr id="68" name="textbox 68"/>
          <p:cNvSpPr/>
          <p:nvPr/>
        </p:nvSpPr>
        <p:spPr>
          <a:xfrm>
            <a:off x="5867400" y="2035175"/>
            <a:ext cx="2153285" cy="876300"/>
          </a:xfrm>
          <a:prstGeom prst="rect">
            <a:avLst/>
          </a:prstGeom>
          <a:noFill/>
          <a:ln w="0" cap="flat">
            <a:noFill/>
            <a:prstDash val="solid"/>
            <a:miter lim="0"/>
          </a:ln>
        </p:spPr>
        <p:txBody>
          <a:bodyPr vert="horz" wrap="square" lIns="0" tIns="0" rIns="0" bIns="0"/>
          <a:p>
            <a:pPr algn="l" rtl="0" eaLnBrk="0">
              <a:lnSpc>
                <a:spcPct val="83000"/>
              </a:lnSpc>
            </a:pPr>
            <a:endParaRPr sz="100" dirty="0">
              <a:latin typeface="Arial" panose="020B0604020202020204"/>
              <a:ea typeface="Arial" panose="020B0604020202020204"/>
              <a:cs typeface="Arial" panose="020B0604020202020204"/>
            </a:endParaRPr>
          </a:p>
          <a:p>
            <a:pPr marL="12700" algn="l" rtl="0" eaLnBrk="0">
              <a:lnSpc>
                <a:spcPct val="81000"/>
              </a:lnSpc>
            </a:pPr>
            <a:endParaRPr sz="1000" dirty="0">
              <a:latin typeface="微软雅黑" panose="020B0503020204020204" charset="-122"/>
              <a:ea typeface="微软雅黑" panose="020B0503020204020204" charset="-122"/>
              <a:cs typeface="微软雅黑" panose="020B0503020204020204" charset="-122"/>
            </a:endParaRPr>
          </a:p>
          <a:p>
            <a:pPr marL="15240" algn="l" rtl="0" eaLnBrk="0">
              <a:lnSpc>
                <a:spcPts val="2410"/>
              </a:lnSpc>
            </a:pPr>
            <a:endParaRPr sz="800" dirty="0">
              <a:solidFill>
                <a:schemeClr val="tx1"/>
              </a:solidFill>
              <a:latin typeface="微软雅黑" panose="020B0503020204020204" charset="-122"/>
              <a:ea typeface="微软雅黑" panose="020B0503020204020204" charset="-122"/>
              <a:cs typeface="微软雅黑" panose="020B0503020204020204" charset="-122"/>
            </a:endParaRPr>
          </a:p>
          <a:p>
            <a:pPr algn="l" rtl="0" eaLnBrk="0">
              <a:lnSpc>
                <a:spcPct val="100000"/>
              </a:lnSpc>
            </a:pPr>
            <a:endParaRPr sz="80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70" name="textbox 70"/>
          <p:cNvSpPr/>
          <p:nvPr/>
        </p:nvSpPr>
        <p:spPr>
          <a:xfrm>
            <a:off x="10142532" y="3847024"/>
            <a:ext cx="1706879" cy="774065"/>
          </a:xfrm>
          <a:prstGeom prst="rect">
            <a:avLst/>
          </a:prstGeom>
          <a:noFill/>
          <a:ln w="0" cap="flat">
            <a:noFill/>
            <a:prstDash val="solid"/>
            <a:miter lim="0"/>
          </a:ln>
        </p:spPr>
        <p:txBody>
          <a:bodyPr vert="horz" wrap="square" lIns="0" tIns="0" rIns="0" bIns="0"/>
          <a:p>
            <a:pPr algn="l" rtl="0" eaLnBrk="0">
              <a:lnSpc>
                <a:spcPct val="93000"/>
              </a:lnSpc>
            </a:pPr>
            <a:endParaRPr sz="100" dirty="0">
              <a:latin typeface="Arial" panose="020B0604020202020204"/>
              <a:ea typeface="Arial" panose="020B0604020202020204"/>
              <a:cs typeface="Arial" panose="020B0604020202020204"/>
            </a:endParaRPr>
          </a:p>
          <a:p>
            <a:pPr marL="30480" algn="l" rtl="0" eaLnBrk="0">
              <a:lnSpc>
                <a:spcPct val="79000"/>
              </a:lnSpc>
            </a:pPr>
            <a:r>
              <a:rPr sz="3600" kern="0" spc="-80" dirty="0">
                <a:solidFill>
                  <a:srgbClr val="000000">
                    <a:alpha val="100000"/>
                  </a:srgbClr>
                </a:solidFill>
                <a:latin typeface="微软雅黑" panose="020B0503020204020204" charset="-122"/>
                <a:ea typeface="微软雅黑" panose="020B0503020204020204" charset="-122"/>
                <a:cs typeface="微软雅黑" panose="020B0503020204020204" charset="-122"/>
              </a:rPr>
              <a:t>04</a:t>
            </a:r>
            <a:endParaRPr sz="3600" dirty="0">
              <a:latin typeface="微软雅黑" panose="020B0503020204020204" charset="-122"/>
              <a:ea typeface="微软雅黑" panose="020B0503020204020204" charset="-122"/>
              <a:cs typeface="微软雅黑" panose="020B0503020204020204" charset="-122"/>
            </a:endParaRPr>
          </a:p>
          <a:p>
            <a:pPr algn="l" rtl="0" eaLnBrk="0">
              <a:lnSpc>
                <a:spcPct val="100000"/>
              </a:lnSpc>
            </a:pPr>
            <a:endParaRPr sz="700" dirty="0">
              <a:latin typeface="Arial" panose="020B0604020202020204"/>
              <a:ea typeface="Arial" panose="020B0604020202020204"/>
              <a:cs typeface="Arial" panose="020B0604020202020204"/>
            </a:endParaRPr>
          </a:p>
          <a:p>
            <a:pPr marL="12700" algn="l" rtl="0" eaLnBrk="0">
              <a:lnSpc>
                <a:spcPct val="90000"/>
              </a:lnSpc>
              <a:spcBef>
                <a:spcPts val="5"/>
              </a:spcBef>
            </a:pPr>
            <a:r>
              <a:rPr lang="zh-CN" sz="15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心系员工</a:t>
            </a:r>
            <a:r>
              <a:rPr sz="15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lang="zh-CN" sz="15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共建共享</a:t>
            </a:r>
            <a:endParaRPr lang="zh-CN" sz="15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74" name="textbox 74"/>
          <p:cNvSpPr/>
          <p:nvPr/>
        </p:nvSpPr>
        <p:spPr>
          <a:xfrm>
            <a:off x="5175056" y="3847024"/>
            <a:ext cx="1703070" cy="774065"/>
          </a:xfrm>
          <a:prstGeom prst="rect">
            <a:avLst/>
          </a:prstGeom>
          <a:noFill/>
          <a:ln w="0" cap="flat">
            <a:noFill/>
            <a:prstDash val="solid"/>
            <a:miter lim="0"/>
          </a:ln>
        </p:spPr>
        <p:txBody>
          <a:bodyPr vert="horz" wrap="square" lIns="0" tIns="0" rIns="0" bIns="0"/>
          <a:p>
            <a:pPr algn="l" rtl="0" eaLnBrk="0">
              <a:lnSpc>
                <a:spcPct val="93000"/>
              </a:lnSpc>
            </a:pPr>
            <a:endParaRPr sz="100" dirty="0">
              <a:latin typeface="Arial" panose="020B0604020202020204"/>
              <a:ea typeface="Arial" panose="020B0604020202020204"/>
              <a:cs typeface="Arial" panose="020B0604020202020204"/>
            </a:endParaRPr>
          </a:p>
          <a:p>
            <a:pPr marL="26670" algn="l" rtl="0" eaLnBrk="0">
              <a:lnSpc>
                <a:spcPct val="79000"/>
              </a:lnSpc>
            </a:pPr>
            <a:r>
              <a:rPr sz="3600" kern="0" spc="-80" dirty="0">
                <a:solidFill>
                  <a:srgbClr val="000000">
                    <a:alpha val="100000"/>
                  </a:srgbClr>
                </a:solidFill>
                <a:latin typeface="微软雅黑" panose="020B0503020204020204" charset="-122"/>
                <a:ea typeface="微软雅黑" panose="020B0503020204020204" charset="-122"/>
                <a:cs typeface="微软雅黑" panose="020B0503020204020204" charset="-122"/>
              </a:rPr>
              <a:t>02</a:t>
            </a:r>
            <a:endParaRPr sz="3600" dirty="0">
              <a:latin typeface="微软雅黑" panose="020B0503020204020204" charset="-122"/>
              <a:ea typeface="微软雅黑" panose="020B0503020204020204" charset="-122"/>
              <a:cs typeface="微软雅黑" panose="020B0503020204020204" charset="-122"/>
            </a:endParaRPr>
          </a:p>
          <a:p>
            <a:pPr algn="l" rtl="0" eaLnBrk="0">
              <a:lnSpc>
                <a:spcPct val="100000"/>
              </a:lnSpc>
            </a:pPr>
            <a:endParaRPr sz="700" dirty="0">
              <a:latin typeface="Arial" panose="020B0604020202020204"/>
              <a:ea typeface="Arial" panose="020B0604020202020204"/>
              <a:cs typeface="Arial" panose="020B0604020202020204"/>
            </a:endParaRPr>
          </a:p>
          <a:p>
            <a:pPr marL="12700" algn="l" rtl="0" eaLnBrk="0">
              <a:lnSpc>
                <a:spcPct val="90000"/>
              </a:lnSpc>
              <a:spcBef>
                <a:spcPts val="5"/>
              </a:spcBef>
            </a:pPr>
            <a:r>
              <a:rPr lang="zh-CN" sz="15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科技赋能</a:t>
            </a:r>
            <a:r>
              <a:rPr sz="15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lang="zh-CN" sz="15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智创未来</a:t>
            </a:r>
            <a:endParaRPr lang="zh-CN" sz="15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76" name="textbox 76"/>
          <p:cNvSpPr/>
          <p:nvPr/>
        </p:nvSpPr>
        <p:spPr>
          <a:xfrm>
            <a:off x="2902771" y="3847024"/>
            <a:ext cx="1701164" cy="774065"/>
          </a:xfrm>
          <a:prstGeom prst="rect">
            <a:avLst/>
          </a:prstGeom>
          <a:noFill/>
          <a:ln w="0" cap="flat">
            <a:noFill/>
            <a:prstDash val="solid"/>
            <a:miter lim="0"/>
          </a:ln>
        </p:spPr>
        <p:txBody>
          <a:bodyPr vert="horz" wrap="square" lIns="0" tIns="0" rIns="0" bIns="0"/>
          <a:p>
            <a:pPr algn="l" rtl="0" eaLnBrk="0">
              <a:lnSpc>
                <a:spcPct val="93000"/>
              </a:lnSpc>
            </a:pPr>
            <a:endParaRPr sz="100" dirty="0">
              <a:latin typeface="Arial" panose="020B0604020202020204"/>
              <a:ea typeface="Arial" panose="020B0604020202020204"/>
              <a:cs typeface="Arial" panose="020B0604020202020204"/>
            </a:endParaRPr>
          </a:p>
          <a:p>
            <a:pPr marL="25400" algn="l" rtl="0" eaLnBrk="0">
              <a:lnSpc>
                <a:spcPct val="79000"/>
              </a:lnSpc>
            </a:pPr>
            <a:r>
              <a:rPr sz="3600" kern="0" spc="-80" dirty="0">
                <a:solidFill>
                  <a:srgbClr val="000000">
                    <a:alpha val="100000"/>
                  </a:srgbClr>
                </a:solidFill>
                <a:latin typeface="微软雅黑" panose="020B0503020204020204" charset="-122"/>
                <a:ea typeface="微软雅黑" panose="020B0503020204020204" charset="-122"/>
                <a:cs typeface="微软雅黑" panose="020B0503020204020204" charset="-122"/>
              </a:rPr>
              <a:t>01</a:t>
            </a:r>
            <a:endParaRPr sz="3600" dirty="0">
              <a:latin typeface="微软雅黑" panose="020B0503020204020204" charset="-122"/>
              <a:ea typeface="微软雅黑" panose="020B0503020204020204" charset="-122"/>
              <a:cs typeface="微软雅黑" panose="020B0503020204020204" charset="-122"/>
            </a:endParaRPr>
          </a:p>
          <a:p>
            <a:pPr algn="l" rtl="0" eaLnBrk="0">
              <a:lnSpc>
                <a:spcPct val="102000"/>
              </a:lnSpc>
            </a:pPr>
            <a:endParaRPr sz="700" dirty="0">
              <a:latin typeface="Arial" panose="020B0604020202020204"/>
              <a:ea typeface="Arial" panose="020B0604020202020204"/>
              <a:cs typeface="Arial" panose="020B0604020202020204"/>
            </a:endParaRPr>
          </a:p>
          <a:p>
            <a:pPr algn="l" rtl="0" eaLnBrk="0">
              <a:lnSpc>
                <a:spcPct val="6000"/>
              </a:lnSpc>
            </a:pPr>
            <a:endParaRPr sz="100" dirty="0">
              <a:latin typeface="Arial" panose="020B0604020202020204"/>
              <a:ea typeface="Arial" panose="020B0604020202020204"/>
              <a:cs typeface="Arial" panose="020B0604020202020204"/>
            </a:endParaRPr>
          </a:p>
          <a:p>
            <a:pPr marL="12700" algn="l" rtl="0" eaLnBrk="0">
              <a:lnSpc>
                <a:spcPct val="89000"/>
              </a:lnSpc>
            </a:pPr>
            <a:r>
              <a:rPr lang="zh-CN" sz="15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治理为纲</a:t>
            </a:r>
            <a:r>
              <a:rPr sz="15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lang="zh-CN" sz="15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合规为基</a:t>
            </a:r>
            <a:endParaRPr lang="zh-CN" sz="15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78" name="textbox 78"/>
          <p:cNvSpPr/>
          <p:nvPr/>
        </p:nvSpPr>
        <p:spPr>
          <a:xfrm>
            <a:off x="7913641" y="3847024"/>
            <a:ext cx="1688464" cy="773430"/>
          </a:xfrm>
          <a:prstGeom prst="rect">
            <a:avLst/>
          </a:prstGeom>
          <a:noFill/>
          <a:ln w="0" cap="flat">
            <a:noFill/>
            <a:prstDash val="solid"/>
            <a:miter lim="0"/>
          </a:ln>
        </p:spPr>
        <p:txBody>
          <a:bodyPr vert="horz" wrap="square" lIns="0" tIns="0" rIns="0" bIns="0"/>
          <a:p>
            <a:pPr algn="l" rtl="0" eaLnBrk="0">
              <a:lnSpc>
                <a:spcPct val="93000"/>
              </a:lnSpc>
            </a:pPr>
            <a:endParaRPr sz="100" dirty="0">
              <a:latin typeface="Arial" panose="020B0604020202020204"/>
              <a:ea typeface="Arial" panose="020B0604020202020204"/>
              <a:cs typeface="Arial" panose="020B0604020202020204"/>
            </a:endParaRPr>
          </a:p>
          <a:p>
            <a:pPr marL="12700" algn="l" rtl="0" eaLnBrk="0">
              <a:lnSpc>
                <a:spcPct val="79000"/>
              </a:lnSpc>
            </a:pPr>
            <a:r>
              <a:rPr sz="3600" kern="0" spc="-80" dirty="0">
                <a:solidFill>
                  <a:srgbClr val="000000">
                    <a:alpha val="100000"/>
                  </a:srgbClr>
                </a:solidFill>
                <a:latin typeface="微软雅黑" panose="020B0503020204020204" charset="-122"/>
                <a:ea typeface="微软雅黑" panose="020B0503020204020204" charset="-122"/>
                <a:cs typeface="微软雅黑" panose="020B0503020204020204" charset="-122"/>
              </a:rPr>
              <a:t>03</a:t>
            </a:r>
            <a:endParaRPr sz="3600" dirty="0">
              <a:latin typeface="微软雅黑" panose="020B0503020204020204" charset="-122"/>
              <a:ea typeface="微软雅黑" panose="020B0503020204020204" charset="-122"/>
              <a:cs typeface="微软雅黑" panose="020B0503020204020204" charset="-122"/>
            </a:endParaRPr>
          </a:p>
          <a:p>
            <a:pPr algn="l" rtl="0" eaLnBrk="0">
              <a:lnSpc>
                <a:spcPct val="104000"/>
              </a:lnSpc>
            </a:pPr>
            <a:endParaRPr sz="700" dirty="0">
              <a:latin typeface="Arial" panose="020B0604020202020204"/>
              <a:ea typeface="Arial" panose="020B0604020202020204"/>
              <a:cs typeface="Arial" panose="020B0604020202020204"/>
            </a:endParaRPr>
          </a:p>
          <a:p>
            <a:pPr marL="12700" algn="l" rtl="0" eaLnBrk="0">
              <a:lnSpc>
                <a:spcPct val="88000"/>
              </a:lnSpc>
              <a:spcBef>
                <a:spcPts val="5"/>
              </a:spcBef>
            </a:pPr>
            <a:r>
              <a:rPr lang="zh-CN" sz="15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科技筑塔</a:t>
            </a:r>
            <a:r>
              <a:rPr sz="15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lang="zh-CN" sz="15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守护生态</a:t>
            </a:r>
            <a:endParaRPr lang="zh-CN" sz="15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82" name="path 82"/>
          <p:cNvSpPr/>
          <p:nvPr/>
        </p:nvSpPr>
        <p:spPr>
          <a:xfrm>
            <a:off x="2903999" y="4759411"/>
            <a:ext cx="7001995" cy="3175"/>
          </a:xfrm>
          <a:custGeom>
            <a:avLst/>
            <a:gdLst/>
            <a:ahLst/>
            <a:cxnLst/>
            <a:rect l="0" t="0" r="0" b="0"/>
            <a:pathLst>
              <a:path w="11026" h="5">
                <a:moveTo>
                  <a:pt x="0" y="2"/>
                </a:moveTo>
                <a:lnTo>
                  <a:pt x="3155" y="2"/>
                </a:lnTo>
                <a:moveTo>
                  <a:pt x="3581" y="2"/>
                </a:moveTo>
                <a:lnTo>
                  <a:pt x="6737" y="2"/>
                </a:lnTo>
                <a:moveTo>
                  <a:pt x="7870" y="2"/>
                </a:moveTo>
                <a:lnTo>
                  <a:pt x="11026" y="2"/>
                </a:lnTo>
              </a:path>
            </a:pathLst>
          </a:custGeom>
          <a:noFill/>
          <a:ln w="3175" cap="flat">
            <a:solidFill>
              <a:srgbClr val="000000"/>
            </a:solidFill>
            <a:prstDash val="solid"/>
            <a:miter lim="400000"/>
          </a:ln>
        </p:spPr>
        <p:txBody>
          <a:bodyPr rtlCol="0"/>
          <a:p>
            <a:pPr algn="ctr"/>
            <a:endParaRPr lang="zh-CN" altLang="en-US"/>
          </a:p>
        </p:txBody>
      </p:sp>
      <p:sp>
        <p:nvSpPr>
          <p:cNvPr id="84" name="path 84"/>
          <p:cNvSpPr/>
          <p:nvPr/>
        </p:nvSpPr>
        <p:spPr>
          <a:xfrm>
            <a:off x="10149000" y="4759411"/>
            <a:ext cx="2003996" cy="3175"/>
          </a:xfrm>
          <a:custGeom>
            <a:avLst/>
            <a:gdLst/>
            <a:ahLst/>
            <a:cxnLst/>
            <a:rect l="0" t="0" r="0" b="0"/>
            <a:pathLst>
              <a:path w="3155" h="5">
                <a:moveTo>
                  <a:pt x="0" y="2"/>
                </a:moveTo>
                <a:lnTo>
                  <a:pt x="3155" y="2"/>
                </a:lnTo>
              </a:path>
            </a:pathLst>
          </a:custGeom>
          <a:noFill/>
          <a:ln w="3175" cap="flat">
            <a:solidFill>
              <a:srgbClr val="000000"/>
            </a:solidFill>
            <a:prstDash val="solid"/>
            <a:miter lim="400000"/>
          </a:ln>
        </p:spPr>
        <p:txBody>
          <a:bodyPr rtlCol="0"/>
          <a:p>
            <a:pPr algn="ctr"/>
            <a:endParaRPr lang="zh-CN" altLang="en-US"/>
          </a:p>
        </p:txBody>
      </p:sp>
      <p:sp>
        <p:nvSpPr>
          <p:cNvPr id="24" name="流程图: 可选过程 23"/>
          <p:cNvSpPr/>
          <p:nvPr/>
        </p:nvSpPr>
        <p:spPr>
          <a:xfrm>
            <a:off x="2895600" y="2057400"/>
            <a:ext cx="5486400" cy="990600"/>
          </a:xfrm>
          <a:prstGeom prst="flowChartAlternateProcess">
            <a:avLst/>
          </a:prstGeom>
          <a:noFill/>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476023" y="265328"/>
            <a:ext cx="11239500" cy="914400"/>
          </a:xfrm>
          <a:prstGeom prst="rect">
            <a:avLst/>
          </a:prstGeom>
        </p:spPr>
        <p:txBody>
          <a:bodyPr vert="horz" wrap="square" lIns="123825" tIns="123825" rIns="57150" bIns="123825" rtlCol="0" anchor="ctr" anchorCtr="0">
            <a:noAutofit/>
          </a:bodyPr>
          <a:lstStyle/>
          <a:p>
            <a:pPr>
              <a:lnSpc>
                <a:spcPct val="140000"/>
              </a:lnSpc>
            </a:pPr>
            <a:r>
              <a:rPr lang="zh-CN" altLang="en-US" sz="3000" b="1">
                <a:solidFill>
                  <a:schemeClr val="dk2">
                    <a:alpha val="100000"/>
                  </a:schemeClr>
                </a:solidFill>
                <a:latin typeface="Noto Sans SC" panose="020B0200000000000000" charset="-122"/>
                <a:ea typeface="Noto Sans SC" panose="020B0200000000000000" charset="-122"/>
                <a:cs typeface="Noto Sans SC" panose="020B0200000000000000" charset="-122"/>
              </a:rPr>
              <a:t>报告编制说明</a:t>
            </a:r>
            <a:endParaRPr lang="zh-CN" altLang="en-US" sz="3000" b="1">
              <a:solidFill>
                <a:schemeClr val="dk2">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3" name="AutoShape 3"/>
          <p:cNvSpPr/>
          <p:nvPr>
            <p:custDataLst>
              <p:tags r:id="rId2"/>
            </p:custDataLst>
          </p:nvPr>
        </p:nvSpPr>
        <p:spPr>
          <a:xfrm>
            <a:off x="767734" y="1508670"/>
            <a:ext cx="5394245" cy="2536699"/>
          </a:xfrm>
          <a:prstGeom prst="round2SameRect">
            <a:avLst/>
          </a:prstGeom>
          <a:solidFill>
            <a:schemeClr val="lt2">
              <a:alpha val="80000"/>
            </a:schemeClr>
          </a:solidFill>
        </p:spPr>
      </p:sp>
      <p:sp>
        <p:nvSpPr>
          <p:cNvPr id="4" name="AutoShape 4"/>
          <p:cNvSpPr/>
          <p:nvPr>
            <p:custDataLst>
              <p:tags r:id="rId3"/>
            </p:custDataLst>
          </p:nvPr>
        </p:nvSpPr>
        <p:spPr>
          <a:xfrm>
            <a:off x="481934" y="1173406"/>
            <a:ext cx="631444" cy="646396"/>
          </a:xfrm>
          <a:prstGeom prst="ellipse">
            <a:avLst/>
          </a:prstGeom>
          <a:solidFill>
            <a:schemeClr val="accent1">
              <a:alpha val="100000"/>
            </a:schemeClr>
          </a:solidFill>
        </p:spPr>
      </p:sp>
      <p:sp>
        <p:nvSpPr>
          <p:cNvPr id="5" name="TextBox 5"/>
          <p:cNvSpPr txBox="1"/>
          <p:nvPr>
            <p:custDataLst>
              <p:tags r:id="rId4"/>
            </p:custDataLst>
          </p:nvPr>
        </p:nvSpPr>
        <p:spPr>
          <a:xfrm>
            <a:off x="1672828" y="1508670"/>
            <a:ext cx="3541000" cy="594584"/>
          </a:xfrm>
          <a:prstGeom prst="rect">
            <a:avLst/>
          </a:prstGeom>
          <a:noFill/>
        </p:spPr>
        <p:txBody>
          <a:bodyPr vert="horz" wrap="square" lIns="123825" tIns="123825" rIns="57150" bIns="123825" rtlCol="0" anchor="ctr" anchorCtr="0">
            <a:noAutofit/>
          </a:bodyPr>
          <a:lstStyle/>
          <a:p>
            <a:pPr algn="ctr">
              <a:lnSpc>
                <a:spcPct val="120000"/>
              </a:lnSpc>
            </a:pPr>
            <a:r>
              <a:rPr lang="zh-CN" alt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rPr>
              <a:t>报告目的</a:t>
            </a:r>
            <a:endParaRPr lang="zh-CN" alt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6" name="TextBox 6"/>
          <p:cNvSpPr txBox="1"/>
          <p:nvPr>
            <p:custDataLst>
              <p:tags r:id="rId5"/>
            </p:custDataLst>
          </p:nvPr>
        </p:nvSpPr>
        <p:spPr>
          <a:xfrm>
            <a:off x="1379492" y="1980965"/>
            <a:ext cx="4307099" cy="1703580"/>
          </a:xfrm>
          <a:prstGeom prst="rect">
            <a:avLst/>
          </a:prstGeom>
        </p:spPr>
        <p:txBody>
          <a:bodyPr vert="horz" wrap="square" lIns="123825" tIns="123825" rIns="57150" bIns="123825" rtlCol="0" anchor="t" anchorCtr="0">
            <a:noAutofit/>
          </a:bodyPr>
          <a:lstStyle/>
          <a:p>
            <a:pPr algn="just">
              <a:lnSpc>
                <a:spcPct val="140000"/>
              </a:lnSpc>
            </a:pPr>
            <a:r>
              <a:rPr lang="zh-CN" altLang="en-US" sz="1250">
                <a:solidFill>
                  <a:schemeClr val="dk1">
                    <a:alpha val="100000"/>
                  </a:schemeClr>
                </a:solidFill>
                <a:latin typeface="Noto Sans SC" panose="020B0200000000000000" charset="-122"/>
                <a:ea typeface="Noto Sans SC" panose="020B0200000000000000" charset="-122"/>
                <a:cs typeface="Noto Sans SC" panose="020B0200000000000000" charset="-122"/>
              </a:rPr>
              <a:t>本报告旨在全面、系统地向公司员工、客户、合作伙伴、监管机构以及社会公众等利益相关方披露建湖金拓机械制造有限公司</a:t>
            </a:r>
            <a:r>
              <a:rPr lang="en-US" altLang="zh-CN" sz="1250">
                <a:solidFill>
                  <a:schemeClr val="dk1">
                    <a:alpha val="100000"/>
                  </a:schemeClr>
                </a:solidFill>
                <a:latin typeface="Noto Sans SC" panose="020B0200000000000000" charset="-122"/>
                <a:ea typeface="Noto Sans SC" panose="020B0200000000000000" charset="-122"/>
                <a:cs typeface="Noto Sans SC" panose="020B0200000000000000" charset="-122"/>
              </a:rPr>
              <a:t>2024</a:t>
            </a:r>
            <a:r>
              <a:rPr lang="zh-CN" altLang="en-US" sz="1250">
                <a:solidFill>
                  <a:schemeClr val="dk1">
                    <a:alpha val="100000"/>
                  </a:schemeClr>
                </a:solidFill>
                <a:latin typeface="Noto Sans SC" panose="020B0200000000000000" charset="-122"/>
                <a:ea typeface="Noto Sans SC" panose="020B0200000000000000" charset="-122"/>
                <a:cs typeface="Noto Sans SC" panose="020B0200000000000000" charset="-122"/>
              </a:rPr>
              <a:t>年度的环境、社会及治理</a:t>
            </a:r>
            <a:r>
              <a:rPr lang="en-US" altLang="zh-CN" sz="1250">
                <a:solidFill>
                  <a:schemeClr val="dk1">
                    <a:alpha val="100000"/>
                  </a:schemeClr>
                </a:solidFill>
                <a:latin typeface="Noto Sans SC" panose="020B0200000000000000" charset="-122"/>
                <a:ea typeface="Noto Sans SC" panose="020B0200000000000000" charset="-122"/>
                <a:cs typeface="Noto Sans SC" panose="020B0200000000000000" charset="-122"/>
              </a:rPr>
              <a:t>(ESG)</a:t>
            </a:r>
            <a:r>
              <a:rPr lang="zh-CN" altLang="en-US" sz="1250">
                <a:solidFill>
                  <a:schemeClr val="dk1">
                    <a:alpha val="100000"/>
                  </a:schemeClr>
                </a:solidFill>
                <a:latin typeface="Noto Sans SC" panose="020B0200000000000000" charset="-122"/>
                <a:ea typeface="Noto Sans SC" panose="020B0200000000000000" charset="-122"/>
                <a:cs typeface="Noto Sans SC" panose="020B0200000000000000" charset="-122"/>
              </a:rPr>
              <a:t>方面的实践与成效。通过清晰呈现公司在可持续发展道路上的努力，增强利益相关方对公司的了解与信任，同时为公司进一步优化</a:t>
            </a:r>
            <a:r>
              <a:rPr lang="en-US" altLang="zh-CN" sz="1250">
                <a:solidFill>
                  <a:schemeClr val="dk1">
                    <a:alpha val="100000"/>
                  </a:schemeClr>
                </a:solidFill>
                <a:latin typeface="Noto Sans SC" panose="020B0200000000000000" charset="-122"/>
                <a:ea typeface="Noto Sans SC" panose="020B0200000000000000" charset="-122"/>
                <a:cs typeface="Noto Sans SC" panose="020B0200000000000000" charset="-122"/>
              </a:rPr>
              <a:t>ESG</a:t>
            </a:r>
            <a:r>
              <a:rPr lang="zh-CN" altLang="en-US" sz="1250">
                <a:solidFill>
                  <a:schemeClr val="dk1">
                    <a:alpha val="100000"/>
                  </a:schemeClr>
                </a:solidFill>
                <a:latin typeface="Noto Sans SC" panose="020B0200000000000000" charset="-122"/>
                <a:ea typeface="Noto Sans SC" panose="020B0200000000000000" charset="-122"/>
                <a:cs typeface="Noto Sans SC" panose="020B0200000000000000" charset="-122"/>
              </a:rPr>
              <a:t>策略提供依据，促进公司与社会、环境的和谐共生、共同发展。</a:t>
            </a:r>
            <a:endParaRPr lang="zh-CN" altLang="en-US" sz="1250">
              <a:solidFill>
                <a:schemeClr val="dk1">
                  <a:alpha val="100000"/>
                </a:schemeClr>
              </a:solidFill>
              <a:latin typeface="Noto Sans SC" panose="020B0200000000000000" charset="-122"/>
              <a:ea typeface="Noto Sans SC" panose="020B0200000000000000" charset="-122"/>
              <a:cs typeface="Noto Sans SC" panose="020B0200000000000000" charset="-122"/>
            </a:endParaRPr>
          </a:p>
          <a:p>
            <a:pPr algn="just">
              <a:lnSpc>
                <a:spcPct val="140000"/>
              </a:lnSpc>
            </a:pPr>
            <a:endParaRPr lang="zh-CN" altLang="en-US" sz="125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7" name="TextBox 7"/>
          <p:cNvSpPr txBox="1"/>
          <p:nvPr>
            <p:custDataLst>
              <p:tags r:id="rId6"/>
            </p:custDataLst>
          </p:nvPr>
        </p:nvSpPr>
        <p:spPr>
          <a:xfrm>
            <a:off x="463459" y="1261142"/>
            <a:ext cx="668393" cy="470924"/>
          </a:xfrm>
          <a:prstGeom prst="rect">
            <a:avLst/>
          </a:prstGeom>
          <a:noFill/>
        </p:spPr>
        <p:txBody>
          <a:bodyPr vert="horz" wrap="none" lIns="0" tIns="0" rIns="0" bIns="0" rtlCol="0" anchor="ctr" anchorCtr="0">
            <a:noAutofit/>
          </a:bodyPr>
          <a:lstStyle/>
          <a:p>
            <a:pPr algn="ctr">
              <a:lnSpc>
                <a:spcPct val="100000"/>
              </a:lnSpc>
              <a:spcBef>
                <a:spcPct val="0"/>
              </a:spcBef>
            </a:pPr>
            <a:r>
              <a:rPr lang="en-US" sz="2400">
                <a:solidFill>
                  <a:srgbClr val="FFFFFF">
                    <a:alpha val="100000"/>
                  </a:srgbClr>
                </a:solidFill>
                <a:latin typeface="Noto Sans SC" panose="020B0200000000000000" charset="-122"/>
                <a:ea typeface="Noto Sans SC" panose="020B0200000000000000" charset="-122"/>
                <a:cs typeface="Noto Sans SC" panose="020B0200000000000000" charset="-122"/>
              </a:rPr>
              <a:t>01</a:t>
            </a:r>
            <a:endParaRPr lang="en-US" sz="2400">
              <a:solidFill>
                <a:srgbClr val="FFFFFF">
                  <a:alpha val="100000"/>
                </a:srgbClr>
              </a:solidFill>
              <a:latin typeface="Noto Sans SC" panose="020B0200000000000000" charset="-122"/>
              <a:ea typeface="Noto Sans SC" panose="020B0200000000000000" charset="-122"/>
              <a:cs typeface="Noto Sans SC" panose="020B0200000000000000" charset="-122"/>
            </a:endParaRPr>
          </a:p>
        </p:txBody>
      </p:sp>
      <p:sp>
        <p:nvSpPr>
          <p:cNvPr id="8" name="AutoShape 8"/>
          <p:cNvSpPr/>
          <p:nvPr>
            <p:custDataLst>
              <p:tags r:id="rId7"/>
            </p:custDataLst>
          </p:nvPr>
        </p:nvSpPr>
        <p:spPr>
          <a:xfrm>
            <a:off x="762057" y="4118688"/>
            <a:ext cx="5394245" cy="2536699"/>
          </a:xfrm>
          <a:prstGeom prst="round2SameRect">
            <a:avLst/>
          </a:prstGeom>
          <a:solidFill>
            <a:schemeClr val="lt2">
              <a:alpha val="80000"/>
            </a:schemeClr>
          </a:solidFill>
        </p:spPr>
      </p:sp>
      <p:sp>
        <p:nvSpPr>
          <p:cNvPr id="9" name="TextBox 9"/>
          <p:cNvSpPr txBox="1"/>
          <p:nvPr>
            <p:custDataLst>
              <p:tags r:id="rId8"/>
            </p:custDataLst>
          </p:nvPr>
        </p:nvSpPr>
        <p:spPr>
          <a:xfrm>
            <a:off x="1675667" y="4118688"/>
            <a:ext cx="3535323" cy="594584"/>
          </a:xfrm>
          <a:prstGeom prst="rect">
            <a:avLst/>
          </a:prstGeom>
          <a:noFill/>
        </p:spPr>
        <p:txBody>
          <a:bodyPr vert="horz" wrap="square" lIns="123825" tIns="123825" rIns="57150" bIns="123825" rtlCol="0" anchor="ctr" anchorCtr="0">
            <a:noAutofit/>
          </a:bodyPr>
          <a:lstStyle/>
          <a:p>
            <a:pPr algn="ctr">
              <a:lnSpc>
                <a:spcPct val="120000"/>
              </a:lnSpc>
            </a:pPr>
            <a:r>
              <a:rPr lang="zh-CN" alt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rPr>
              <a:t>报告范围</a:t>
            </a:r>
            <a:endParaRPr lang="zh-CN" alt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0" name="TextBox 10"/>
          <p:cNvSpPr txBox="1"/>
          <p:nvPr>
            <p:custDataLst>
              <p:tags r:id="rId9"/>
            </p:custDataLst>
          </p:nvPr>
        </p:nvSpPr>
        <p:spPr>
          <a:xfrm>
            <a:off x="1424348" y="4607093"/>
            <a:ext cx="4217386" cy="1842752"/>
          </a:xfrm>
          <a:prstGeom prst="rect">
            <a:avLst/>
          </a:prstGeom>
        </p:spPr>
        <p:txBody>
          <a:bodyPr vert="horz" wrap="square" lIns="123825" tIns="123825" rIns="57150" bIns="123825" rtlCol="0" anchor="t" anchorCtr="0">
            <a:noAutofit/>
          </a:bodyPr>
          <a:lstStyle/>
          <a:p>
            <a:pPr algn="l">
              <a:lnSpc>
                <a:spcPct val="140000"/>
              </a:lnSpc>
            </a:pPr>
            <a:r>
              <a:rPr lang="zh-CN" altLang="en-US" sz="1250">
                <a:solidFill>
                  <a:schemeClr val="dk1">
                    <a:alpha val="100000"/>
                  </a:schemeClr>
                </a:solidFill>
                <a:latin typeface="Noto Sans SC" panose="020B0200000000000000" charset="-122"/>
                <a:ea typeface="Noto Sans SC" panose="020B0200000000000000" charset="-122"/>
                <a:cs typeface="Noto Sans SC" panose="020B0200000000000000" charset="-122"/>
              </a:rPr>
              <a:t>报告的组织范围：本报告组织范围为建湖金拓机械制造有限公司。</a:t>
            </a:r>
            <a:endParaRPr lang="zh-CN" altLang="en-US" sz="1250">
              <a:solidFill>
                <a:schemeClr val="dk1">
                  <a:alpha val="100000"/>
                </a:schemeClr>
              </a:solidFill>
              <a:latin typeface="Noto Sans SC" panose="020B0200000000000000" charset="-122"/>
              <a:ea typeface="Noto Sans SC" panose="020B0200000000000000" charset="-122"/>
              <a:cs typeface="Noto Sans SC" panose="020B0200000000000000" charset="-122"/>
            </a:endParaRPr>
          </a:p>
          <a:p>
            <a:pPr algn="l">
              <a:lnSpc>
                <a:spcPct val="140000"/>
              </a:lnSpc>
            </a:pPr>
            <a:r>
              <a:rPr lang="zh-CN" altLang="en-US" sz="1250">
                <a:solidFill>
                  <a:schemeClr val="dk1">
                    <a:alpha val="100000"/>
                  </a:schemeClr>
                </a:solidFill>
                <a:latin typeface="Noto Sans SC" panose="020B0200000000000000" charset="-122"/>
                <a:ea typeface="Noto Sans SC" panose="020B0200000000000000" charset="-122"/>
                <a:cs typeface="Noto Sans SC" panose="020B0200000000000000" charset="-122"/>
              </a:rPr>
              <a:t>报告的时间范围：</a:t>
            </a:r>
            <a:r>
              <a:rPr lang="en-US" altLang="zh-CN" sz="1250">
                <a:solidFill>
                  <a:schemeClr val="dk1">
                    <a:alpha val="100000"/>
                  </a:schemeClr>
                </a:solidFill>
                <a:latin typeface="Noto Sans SC" panose="020B0200000000000000" charset="-122"/>
                <a:ea typeface="Noto Sans SC" panose="020B0200000000000000" charset="-122"/>
                <a:cs typeface="Noto Sans SC" panose="020B0200000000000000" charset="-122"/>
              </a:rPr>
              <a:t>2024</a:t>
            </a:r>
            <a:r>
              <a:rPr lang="zh-CN" altLang="en-US" sz="1250">
                <a:solidFill>
                  <a:schemeClr val="dk1">
                    <a:alpha val="100000"/>
                  </a:schemeClr>
                </a:solidFill>
                <a:latin typeface="Noto Sans SC" panose="020B0200000000000000" charset="-122"/>
                <a:ea typeface="Noto Sans SC" panose="020B0200000000000000" charset="-122"/>
                <a:cs typeface="Noto Sans SC" panose="020B0200000000000000" charset="-122"/>
              </a:rPr>
              <a:t>年</a:t>
            </a:r>
            <a:r>
              <a:rPr lang="en-US" altLang="zh-CN" sz="1250">
                <a:solidFill>
                  <a:schemeClr val="dk1">
                    <a:alpha val="100000"/>
                  </a:schemeClr>
                </a:solidFill>
                <a:latin typeface="Noto Sans SC" panose="020B0200000000000000" charset="-122"/>
                <a:ea typeface="Noto Sans SC" panose="020B0200000000000000" charset="-122"/>
                <a:cs typeface="Noto Sans SC" panose="020B0200000000000000" charset="-122"/>
              </a:rPr>
              <a:t>1</a:t>
            </a:r>
            <a:r>
              <a:rPr lang="zh-CN" altLang="en-US" sz="1250">
                <a:solidFill>
                  <a:schemeClr val="dk1">
                    <a:alpha val="100000"/>
                  </a:schemeClr>
                </a:solidFill>
                <a:latin typeface="Noto Sans SC" panose="020B0200000000000000" charset="-122"/>
                <a:ea typeface="Noto Sans SC" panose="020B0200000000000000" charset="-122"/>
                <a:cs typeface="Noto Sans SC" panose="020B0200000000000000" charset="-122"/>
              </a:rPr>
              <a:t>月</a:t>
            </a:r>
            <a:r>
              <a:rPr lang="en-US" altLang="zh-CN" sz="1250">
                <a:solidFill>
                  <a:schemeClr val="dk1">
                    <a:alpha val="100000"/>
                  </a:schemeClr>
                </a:solidFill>
                <a:latin typeface="Noto Sans SC" panose="020B0200000000000000" charset="-122"/>
                <a:ea typeface="Noto Sans SC" panose="020B0200000000000000" charset="-122"/>
                <a:cs typeface="Noto Sans SC" panose="020B0200000000000000" charset="-122"/>
              </a:rPr>
              <a:t>1</a:t>
            </a:r>
            <a:r>
              <a:rPr lang="zh-CN" altLang="en-US" sz="1250">
                <a:solidFill>
                  <a:schemeClr val="dk1">
                    <a:alpha val="100000"/>
                  </a:schemeClr>
                </a:solidFill>
                <a:latin typeface="Noto Sans SC" panose="020B0200000000000000" charset="-122"/>
                <a:ea typeface="Noto Sans SC" panose="020B0200000000000000" charset="-122"/>
                <a:cs typeface="Noto Sans SC" panose="020B0200000000000000" charset="-122"/>
              </a:rPr>
              <a:t>日至</a:t>
            </a:r>
            <a:r>
              <a:rPr lang="en-US" altLang="zh-CN" sz="1250">
                <a:solidFill>
                  <a:schemeClr val="dk1">
                    <a:alpha val="100000"/>
                  </a:schemeClr>
                </a:solidFill>
                <a:latin typeface="Noto Sans SC" panose="020B0200000000000000" charset="-122"/>
                <a:ea typeface="Noto Sans SC" panose="020B0200000000000000" charset="-122"/>
                <a:cs typeface="Noto Sans SC" panose="020B0200000000000000" charset="-122"/>
              </a:rPr>
              <a:t>2024</a:t>
            </a:r>
            <a:r>
              <a:rPr lang="zh-CN" altLang="en-US" sz="1250">
                <a:solidFill>
                  <a:schemeClr val="dk1">
                    <a:alpha val="100000"/>
                  </a:schemeClr>
                </a:solidFill>
                <a:latin typeface="Noto Sans SC" panose="020B0200000000000000" charset="-122"/>
                <a:ea typeface="Noto Sans SC" panose="020B0200000000000000" charset="-122"/>
                <a:cs typeface="Noto Sans SC" panose="020B0200000000000000" charset="-122"/>
              </a:rPr>
              <a:t>年</a:t>
            </a:r>
            <a:r>
              <a:rPr lang="en-US" altLang="zh-CN" sz="1250">
                <a:solidFill>
                  <a:schemeClr val="dk1">
                    <a:alpha val="100000"/>
                  </a:schemeClr>
                </a:solidFill>
                <a:latin typeface="Noto Sans SC" panose="020B0200000000000000" charset="-122"/>
                <a:ea typeface="Noto Sans SC" panose="020B0200000000000000" charset="-122"/>
                <a:cs typeface="Noto Sans SC" panose="020B0200000000000000" charset="-122"/>
              </a:rPr>
              <a:t>12</a:t>
            </a:r>
            <a:r>
              <a:rPr lang="zh-CN" altLang="en-US" sz="1250">
                <a:solidFill>
                  <a:schemeClr val="dk1">
                    <a:alpha val="100000"/>
                  </a:schemeClr>
                </a:solidFill>
                <a:latin typeface="Noto Sans SC" panose="020B0200000000000000" charset="-122"/>
                <a:ea typeface="Noto Sans SC" panose="020B0200000000000000" charset="-122"/>
                <a:cs typeface="Noto Sans SC" panose="020B0200000000000000" charset="-122"/>
              </a:rPr>
              <a:t>月</a:t>
            </a:r>
            <a:r>
              <a:rPr lang="en-US" altLang="zh-CN" sz="1250">
                <a:solidFill>
                  <a:schemeClr val="dk1">
                    <a:alpha val="100000"/>
                  </a:schemeClr>
                </a:solidFill>
                <a:latin typeface="Noto Sans SC" panose="020B0200000000000000" charset="-122"/>
                <a:ea typeface="Noto Sans SC" panose="020B0200000000000000" charset="-122"/>
                <a:cs typeface="Noto Sans SC" panose="020B0200000000000000" charset="-122"/>
              </a:rPr>
              <a:t>31</a:t>
            </a:r>
            <a:r>
              <a:rPr lang="zh-CN" altLang="en-US" sz="1250">
                <a:solidFill>
                  <a:schemeClr val="dk1">
                    <a:alpha val="100000"/>
                  </a:schemeClr>
                </a:solidFill>
                <a:latin typeface="Noto Sans SC" panose="020B0200000000000000" charset="-122"/>
                <a:ea typeface="Noto Sans SC" panose="020B0200000000000000" charset="-122"/>
                <a:cs typeface="Noto Sans SC" panose="020B0200000000000000" charset="-122"/>
              </a:rPr>
              <a:t>日，为增强报告可比性和完整性，部分内容适当超出上述范围。</a:t>
            </a:r>
            <a:endParaRPr lang="zh-CN" altLang="en-US" sz="1250">
              <a:solidFill>
                <a:schemeClr val="dk1">
                  <a:alpha val="100000"/>
                </a:schemeClr>
              </a:solidFill>
              <a:latin typeface="Noto Sans SC" panose="020B0200000000000000" charset="-122"/>
              <a:ea typeface="Noto Sans SC" panose="020B0200000000000000" charset="-122"/>
              <a:cs typeface="Noto Sans SC" panose="020B0200000000000000" charset="-122"/>
            </a:endParaRPr>
          </a:p>
          <a:p>
            <a:pPr algn="l">
              <a:lnSpc>
                <a:spcPct val="140000"/>
              </a:lnSpc>
            </a:pPr>
            <a:r>
              <a:rPr lang="zh-CN" altLang="en-US" sz="1250">
                <a:solidFill>
                  <a:schemeClr val="dk1">
                    <a:alpha val="100000"/>
                  </a:schemeClr>
                </a:solidFill>
                <a:latin typeface="Noto Sans SC" panose="020B0200000000000000" charset="-122"/>
                <a:ea typeface="Noto Sans SC" panose="020B0200000000000000" charset="-122"/>
                <a:cs typeface="Noto Sans SC" panose="020B0200000000000000" charset="-122"/>
              </a:rPr>
              <a:t>报告的发布周期：本报告为年度报告。</a:t>
            </a:r>
            <a:endParaRPr lang="zh-CN" altLang="en-US" sz="1250">
              <a:solidFill>
                <a:schemeClr val="dk1">
                  <a:alpha val="100000"/>
                </a:schemeClr>
              </a:solidFill>
              <a:latin typeface="Noto Sans SC" panose="020B0200000000000000" charset="-122"/>
              <a:ea typeface="Noto Sans SC" panose="020B0200000000000000" charset="-122"/>
              <a:cs typeface="Noto Sans SC" panose="020B0200000000000000" charset="-122"/>
            </a:endParaRPr>
          </a:p>
          <a:p>
            <a:pPr algn="l">
              <a:lnSpc>
                <a:spcPct val="140000"/>
              </a:lnSpc>
            </a:pPr>
            <a:endParaRPr lang="zh-CN" altLang="en-US" sz="125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1" name="AutoShape 11"/>
          <p:cNvSpPr/>
          <p:nvPr>
            <p:custDataLst>
              <p:tags r:id="rId10"/>
            </p:custDataLst>
          </p:nvPr>
        </p:nvSpPr>
        <p:spPr>
          <a:xfrm>
            <a:off x="6329872" y="1469351"/>
            <a:ext cx="5394245" cy="2536699"/>
          </a:xfrm>
          <a:prstGeom prst="round2SameRect">
            <a:avLst/>
          </a:prstGeom>
          <a:solidFill>
            <a:schemeClr val="lt2">
              <a:alpha val="80000"/>
            </a:schemeClr>
          </a:solidFill>
        </p:spPr>
      </p:sp>
      <p:sp>
        <p:nvSpPr>
          <p:cNvPr id="12" name="AutoShape 12"/>
          <p:cNvSpPr/>
          <p:nvPr>
            <p:custDataLst>
              <p:tags r:id="rId11"/>
            </p:custDataLst>
          </p:nvPr>
        </p:nvSpPr>
        <p:spPr>
          <a:xfrm>
            <a:off x="6044071" y="1134087"/>
            <a:ext cx="631444" cy="646396"/>
          </a:xfrm>
          <a:prstGeom prst="ellipse">
            <a:avLst/>
          </a:prstGeom>
          <a:solidFill>
            <a:schemeClr val="accent1">
              <a:alpha val="100000"/>
            </a:schemeClr>
          </a:solidFill>
        </p:spPr>
      </p:sp>
      <p:sp>
        <p:nvSpPr>
          <p:cNvPr id="13" name="TextBox 13"/>
          <p:cNvSpPr txBox="1"/>
          <p:nvPr>
            <p:custDataLst>
              <p:tags r:id="rId12"/>
            </p:custDataLst>
          </p:nvPr>
        </p:nvSpPr>
        <p:spPr>
          <a:xfrm>
            <a:off x="7183533" y="1469351"/>
            <a:ext cx="3570904" cy="594584"/>
          </a:xfrm>
          <a:prstGeom prst="rect">
            <a:avLst/>
          </a:prstGeom>
          <a:noFill/>
        </p:spPr>
        <p:txBody>
          <a:bodyPr vert="horz" wrap="square" lIns="123825" tIns="123825" rIns="57150" bIns="123825" rtlCol="0" anchor="ctr" anchorCtr="0">
            <a:noAutofit/>
          </a:bodyPr>
          <a:lstStyle/>
          <a:p>
            <a:pPr algn="ctr">
              <a:lnSpc>
                <a:spcPct val="120000"/>
              </a:lnSpc>
            </a:pPr>
            <a:r>
              <a:rPr lang="zh-CN" alt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rPr>
              <a:t>报告编制依据</a:t>
            </a:r>
            <a:endParaRPr lang="zh-CN" alt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4" name="TextBox 14"/>
          <p:cNvSpPr txBox="1"/>
          <p:nvPr>
            <p:custDataLst>
              <p:tags r:id="rId13"/>
            </p:custDataLst>
          </p:nvPr>
        </p:nvSpPr>
        <p:spPr>
          <a:xfrm>
            <a:off x="6964957" y="1997074"/>
            <a:ext cx="4187482" cy="1842752"/>
          </a:xfrm>
          <a:prstGeom prst="rect">
            <a:avLst/>
          </a:prstGeom>
        </p:spPr>
        <p:txBody>
          <a:bodyPr vert="horz" wrap="square" lIns="123825" tIns="123825" rIns="57150" bIns="123825" rtlCol="0" anchor="t" anchorCtr="0">
            <a:noAutofit/>
          </a:bodyPr>
          <a:lstStyle/>
          <a:p>
            <a:pPr algn="l">
              <a:lnSpc>
                <a:spcPct val="140000"/>
              </a:lnSpc>
            </a:pPr>
            <a:r>
              <a:rPr lang="zh-CN" altLang="en-US" sz="1250">
                <a:solidFill>
                  <a:schemeClr val="dk1">
                    <a:alpha val="100000"/>
                  </a:schemeClr>
                </a:solidFill>
                <a:latin typeface="Noto Sans SC" panose="020B0200000000000000" charset="-122"/>
                <a:ea typeface="Noto Sans SC" panose="020B0200000000000000" charset="-122"/>
                <a:cs typeface="Noto Sans SC" panose="020B0200000000000000" charset="-122"/>
              </a:rPr>
              <a:t>本报告参照全球报告倡议组织</a:t>
            </a:r>
            <a:r>
              <a:rPr lang="en-US" altLang="zh-CN" sz="1250">
                <a:solidFill>
                  <a:schemeClr val="dk1">
                    <a:alpha val="100000"/>
                  </a:schemeClr>
                </a:solidFill>
                <a:latin typeface="Noto Sans SC" panose="020B0200000000000000" charset="-122"/>
                <a:ea typeface="Noto Sans SC" panose="020B0200000000000000" charset="-122"/>
                <a:cs typeface="Noto Sans SC" panose="020B0200000000000000" charset="-122"/>
              </a:rPr>
              <a:t>(GRI)</a:t>
            </a:r>
            <a:r>
              <a:rPr lang="zh-CN" altLang="en-US" sz="1250">
                <a:solidFill>
                  <a:schemeClr val="dk1">
                    <a:alpha val="100000"/>
                  </a:schemeClr>
                </a:solidFill>
                <a:latin typeface="Noto Sans SC" panose="020B0200000000000000" charset="-122"/>
                <a:ea typeface="Noto Sans SC" panose="020B0200000000000000" charset="-122"/>
                <a:cs typeface="Noto Sans SC" panose="020B0200000000000000" charset="-122"/>
              </a:rPr>
              <a:t>标准，并且参考中国社会科学院《中国企业社会责任报告指南</a:t>
            </a:r>
            <a:r>
              <a:rPr lang="en-US" altLang="zh-CN" sz="1250">
                <a:solidFill>
                  <a:schemeClr val="dk1">
                    <a:alpha val="100000"/>
                  </a:schemeClr>
                </a:solidFill>
                <a:latin typeface="Noto Sans SC" panose="020B0200000000000000" charset="-122"/>
                <a:ea typeface="Noto Sans SC" panose="020B0200000000000000" charset="-122"/>
                <a:cs typeface="Noto Sans SC" panose="020B0200000000000000" charset="-122"/>
              </a:rPr>
              <a:t>(CASS-ESG 5.0)</a:t>
            </a:r>
            <a:r>
              <a:rPr lang="zh-CN" altLang="en-US" sz="1250">
                <a:solidFill>
                  <a:schemeClr val="dk1">
                    <a:alpha val="100000"/>
                  </a:schemeClr>
                </a:solidFill>
                <a:latin typeface="Noto Sans SC" panose="020B0200000000000000" charset="-122"/>
                <a:ea typeface="Noto Sans SC" panose="020B0200000000000000" charset="-122"/>
                <a:cs typeface="Noto Sans SC" panose="020B0200000000000000" charset="-122"/>
              </a:rPr>
              <a:t>》、联合国</a:t>
            </a:r>
            <a:r>
              <a:rPr lang="en-US" altLang="zh-CN" sz="1250">
                <a:solidFill>
                  <a:schemeClr val="dk1">
                    <a:alpha val="100000"/>
                  </a:schemeClr>
                </a:solidFill>
                <a:latin typeface="Noto Sans SC" panose="020B0200000000000000" charset="-122"/>
                <a:ea typeface="Noto Sans SC" panose="020B0200000000000000" charset="-122"/>
                <a:cs typeface="Noto Sans SC" panose="020B0200000000000000" charset="-122"/>
              </a:rPr>
              <a:t>2030</a:t>
            </a:r>
            <a:r>
              <a:rPr lang="zh-CN" altLang="en-US" sz="1250">
                <a:solidFill>
                  <a:schemeClr val="dk1">
                    <a:alpha val="100000"/>
                  </a:schemeClr>
                </a:solidFill>
                <a:latin typeface="Noto Sans SC" panose="020B0200000000000000" charset="-122"/>
                <a:ea typeface="Noto Sans SC" panose="020B0200000000000000" charset="-122"/>
                <a:cs typeface="Noto Sans SC" panose="020B0200000000000000" charset="-122"/>
              </a:rPr>
              <a:t>年可持续发展目标</a:t>
            </a:r>
            <a:r>
              <a:rPr lang="en-US" altLang="zh-CN" sz="1250">
                <a:solidFill>
                  <a:schemeClr val="dk1">
                    <a:alpha val="100000"/>
                  </a:schemeClr>
                </a:solidFill>
                <a:latin typeface="Noto Sans SC" panose="020B0200000000000000" charset="-122"/>
                <a:ea typeface="Noto Sans SC" panose="020B0200000000000000" charset="-122"/>
                <a:cs typeface="Noto Sans SC" panose="020B0200000000000000" charset="-122"/>
              </a:rPr>
              <a:t>(SDGs)</a:t>
            </a:r>
            <a:r>
              <a:rPr lang="zh-CN" altLang="en-US" sz="1250">
                <a:solidFill>
                  <a:schemeClr val="dk1">
                    <a:alpha val="100000"/>
                  </a:schemeClr>
                </a:solidFill>
                <a:latin typeface="Noto Sans SC" panose="020B0200000000000000" charset="-122"/>
                <a:ea typeface="Noto Sans SC" panose="020B0200000000000000" charset="-122"/>
                <a:cs typeface="Noto Sans SC" panose="020B0200000000000000" charset="-122"/>
              </a:rPr>
              <a:t>进行编制。</a:t>
            </a:r>
            <a:endParaRPr lang="zh-CN" altLang="en-US" sz="1250">
              <a:solidFill>
                <a:schemeClr val="dk1">
                  <a:alpha val="100000"/>
                </a:schemeClr>
              </a:solidFill>
              <a:latin typeface="Noto Sans SC" panose="020B0200000000000000" charset="-122"/>
              <a:ea typeface="Noto Sans SC" panose="020B0200000000000000" charset="-122"/>
              <a:cs typeface="Noto Sans SC" panose="020B0200000000000000" charset="-122"/>
            </a:endParaRPr>
          </a:p>
          <a:p>
            <a:pPr algn="l">
              <a:lnSpc>
                <a:spcPct val="140000"/>
              </a:lnSpc>
            </a:pPr>
            <a:r>
              <a:rPr lang="zh-CN" altLang="en-US" sz="1250">
                <a:solidFill>
                  <a:schemeClr val="dk1">
                    <a:alpha val="100000"/>
                  </a:schemeClr>
                </a:solidFill>
                <a:latin typeface="Noto Sans SC" panose="020B0200000000000000" charset="-122"/>
                <a:ea typeface="Noto Sans SC" panose="020B0200000000000000" charset="-122"/>
                <a:cs typeface="Noto Sans SC" panose="020B0200000000000000" charset="-122"/>
              </a:rPr>
              <a:t>同时，参考了行业内通行的最佳实践案例以及利益相关方对公司的期望与建议，确保报告内容的全面性、准确性与可比性。</a:t>
            </a:r>
            <a:endParaRPr lang="zh-CN" altLang="en-US" sz="1250">
              <a:solidFill>
                <a:schemeClr val="dk1">
                  <a:alpha val="100000"/>
                </a:schemeClr>
              </a:solidFill>
              <a:latin typeface="Noto Sans SC" panose="020B0200000000000000" charset="-122"/>
              <a:ea typeface="Noto Sans SC" panose="020B0200000000000000" charset="-122"/>
              <a:cs typeface="Noto Sans SC" panose="020B0200000000000000" charset="-122"/>
            </a:endParaRPr>
          </a:p>
          <a:p>
            <a:pPr algn="l">
              <a:lnSpc>
                <a:spcPct val="140000"/>
              </a:lnSpc>
            </a:pPr>
            <a:endParaRPr lang="zh-CN" altLang="en-US" sz="125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5" name="TextBox 15"/>
          <p:cNvSpPr txBox="1"/>
          <p:nvPr>
            <p:custDataLst>
              <p:tags r:id="rId14"/>
            </p:custDataLst>
          </p:nvPr>
        </p:nvSpPr>
        <p:spPr>
          <a:xfrm>
            <a:off x="6025597" y="1221823"/>
            <a:ext cx="668393" cy="470924"/>
          </a:xfrm>
          <a:prstGeom prst="rect">
            <a:avLst/>
          </a:prstGeom>
          <a:noFill/>
        </p:spPr>
        <p:txBody>
          <a:bodyPr vert="horz" wrap="none" lIns="0" tIns="0" rIns="0" bIns="0" rtlCol="0" anchor="ctr" anchorCtr="0">
            <a:noAutofit/>
          </a:bodyPr>
          <a:lstStyle/>
          <a:p>
            <a:pPr algn="ctr">
              <a:lnSpc>
                <a:spcPct val="100000"/>
              </a:lnSpc>
              <a:spcBef>
                <a:spcPct val="0"/>
              </a:spcBef>
            </a:pPr>
            <a:r>
              <a:rPr lang="en-US" sz="2400">
                <a:solidFill>
                  <a:srgbClr val="FFFFFF">
                    <a:alpha val="100000"/>
                  </a:srgbClr>
                </a:solidFill>
                <a:latin typeface="Noto Sans SC" panose="020B0200000000000000" charset="-122"/>
                <a:ea typeface="Noto Sans SC" panose="020B0200000000000000" charset="-122"/>
                <a:cs typeface="Noto Sans SC" panose="020B0200000000000000" charset="-122"/>
              </a:rPr>
              <a:t>02</a:t>
            </a:r>
            <a:endParaRPr lang="en-US" sz="2400">
              <a:solidFill>
                <a:srgbClr val="FFFFFF">
                  <a:alpha val="100000"/>
                </a:srgbClr>
              </a:solidFill>
              <a:latin typeface="Noto Sans SC" panose="020B0200000000000000" charset="-122"/>
              <a:ea typeface="Noto Sans SC" panose="020B0200000000000000" charset="-122"/>
              <a:cs typeface="Noto Sans SC" panose="020B0200000000000000" charset="-122"/>
            </a:endParaRPr>
          </a:p>
        </p:txBody>
      </p:sp>
      <p:sp>
        <p:nvSpPr>
          <p:cNvPr id="16" name="AutoShape 16"/>
          <p:cNvSpPr/>
          <p:nvPr>
            <p:custDataLst>
              <p:tags r:id="rId15"/>
            </p:custDataLst>
          </p:nvPr>
        </p:nvSpPr>
        <p:spPr>
          <a:xfrm>
            <a:off x="6324195" y="4079369"/>
            <a:ext cx="5394245" cy="2536699"/>
          </a:xfrm>
          <a:prstGeom prst="round2SameRect">
            <a:avLst/>
          </a:prstGeom>
          <a:solidFill>
            <a:schemeClr val="lt2">
              <a:alpha val="80000"/>
            </a:schemeClr>
          </a:solidFill>
        </p:spPr>
      </p:sp>
      <p:sp>
        <p:nvSpPr>
          <p:cNvPr id="17" name="AutoShape 17"/>
          <p:cNvSpPr/>
          <p:nvPr>
            <p:custDataLst>
              <p:tags r:id="rId16"/>
            </p:custDataLst>
          </p:nvPr>
        </p:nvSpPr>
        <p:spPr>
          <a:xfrm>
            <a:off x="6038394" y="3744105"/>
            <a:ext cx="631444" cy="646396"/>
          </a:xfrm>
          <a:prstGeom prst="ellipse">
            <a:avLst/>
          </a:prstGeom>
          <a:solidFill>
            <a:schemeClr val="accent1">
              <a:alpha val="100000"/>
            </a:schemeClr>
          </a:solidFill>
        </p:spPr>
      </p:sp>
      <p:sp>
        <p:nvSpPr>
          <p:cNvPr id="18" name="TextBox 18"/>
          <p:cNvSpPr txBox="1"/>
          <p:nvPr>
            <p:custDataLst>
              <p:tags r:id="rId17"/>
            </p:custDataLst>
          </p:nvPr>
        </p:nvSpPr>
        <p:spPr>
          <a:xfrm>
            <a:off x="6935052" y="4548038"/>
            <a:ext cx="4247291" cy="1842752"/>
          </a:xfrm>
          <a:prstGeom prst="rect">
            <a:avLst/>
          </a:prstGeom>
        </p:spPr>
        <p:txBody>
          <a:bodyPr vert="horz" wrap="square" lIns="123825" tIns="123825" rIns="57150" bIns="123825" rtlCol="0" anchor="t" anchorCtr="0">
            <a:noAutofit/>
          </a:bodyPr>
          <a:lstStyle/>
          <a:p>
            <a:pPr algn="l">
              <a:lnSpc>
                <a:spcPct val="140000"/>
              </a:lnSpc>
            </a:pPr>
            <a:r>
              <a:rPr lang="zh-CN" altLang="en-US" sz="1250">
                <a:solidFill>
                  <a:schemeClr val="dk1">
                    <a:alpha val="100000"/>
                  </a:schemeClr>
                </a:solidFill>
                <a:latin typeface="Noto Sans SC" panose="020B0200000000000000" charset="-122"/>
                <a:ea typeface="Noto Sans SC" panose="020B0200000000000000" charset="-122"/>
                <a:cs typeface="Noto Sans SC" panose="020B0200000000000000" charset="-122"/>
              </a:rPr>
              <a:t>报告中的环境数据，如能源消耗、污染物排放等，主要来源于公司环保部门的定期检测报告；社会相关数据，如员工数量、培训时长、公益活动参与情况等，通过公司人力资源部门、行政部门以及各项目执行团队的统计汇总获得；治理数据，如公司决策流程、风险管理事件等，依据公司董事会、管理层会议记录以及内部审计报告整理而成。所有数据均经过严格审核，以保障其真实性与可靠性。</a:t>
            </a:r>
            <a:endParaRPr lang="zh-CN" altLang="en-US" sz="1250">
              <a:solidFill>
                <a:schemeClr val="dk1">
                  <a:alpha val="100000"/>
                </a:schemeClr>
              </a:solidFill>
              <a:latin typeface="Noto Sans SC" panose="020B0200000000000000" charset="-122"/>
              <a:ea typeface="Noto Sans SC" panose="020B0200000000000000" charset="-122"/>
              <a:cs typeface="Noto Sans SC" panose="020B0200000000000000" charset="-122"/>
            </a:endParaRPr>
          </a:p>
          <a:p>
            <a:pPr algn="l">
              <a:lnSpc>
                <a:spcPct val="140000"/>
              </a:lnSpc>
            </a:pPr>
            <a:endParaRPr lang="zh-CN" altLang="en-US" sz="125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9" name="TextBox 19"/>
          <p:cNvSpPr txBox="1"/>
          <p:nvPr>
            <p:custDataLst>
              <p:tags r:id="rId18"/>
            </p:custDataLst>
          </p:nvPr>
        </p:nvSpPr>
        <p:spPr>
          <a:xfrm>
            <a:off x="6019920" y="3831841"/>
            <a:ext cx="668393" cy="470924"/>
          </a:xfrm>
          <a:prstGeom prst="rect">
            <a:avLst/>
          </a:prstGeom>
          <a:noFill/>
        </p:spPr>
        <p:txBody>
          <a:bodyPr vert="horz" wrap="none" lIns="0" tIns="0" rIns="0" bIns="0" rtlCol="0" anchor="ctr" anchorCtr="0">
            <a:noAutofit/>
          </a:bodyPr>
          <a:lstStyle/>
          <a:p>
            <a:pPr algn="ctr">
              <a:lnSpc>
                <a:spcPct val="100000"/>
              </a:lnSpc>
              <a:spcBef>
                <a:spcPct val="0"/>
              </a:spcBef>
            </a:pPr>
            <a:r>
              <a:rPr lang="en-US" sz="2400">
                <a:solidFill>
                  <a:srgbClr val="FFFFFF">
                    <a:alpha val="100000"/>
                  </a:srgbClr>
                </a:solidFill>
                <a:latin typeface="Noto Sans SC" panose="020B0200000000000000" charset="-122"/>
                <a:ea typeface="Noto Sans SC" panose="020B0200000000000000" charset="-122"/>
                <a:cs typeface="Noto Sans SC" panose="020B0200000000000000" charset="-122"/>
              </a:rPr>
              <a:t>04</a:t>
            </a:r>
            <a:endParaRPr lang="en-US" sz="2400">
              <a:solidFill>
                <a:srgbClr val="FFFFFF">
                  <a:alpha val="100000"/>
                </a:srgbClr>
              </a:solidFill>
              <a:latin typeface="Noto Sans SC" panose="020B0200000000000000" charset="-122"/>
              <a:ea typeface="Noto Sans SC" panose="020B0200000000000000" charset="-122"/>
              <a:cs typeface="Noto Sans SC" panose="020B0200000000000000" charset="-122"/>
            </a:endParaRPr>
          </a:p>
        </p:txBody>
      </p:sp>
      <p:sp>
        <p:nvSpPr>
          <p:cNvPr id="20" name="AutoShape 20"/>
          <p:cNvSpPr/>
          <p:nvPr>
            <p:custDataLst>
              <p:tags r:id="rId19"/>
            </p:custDataLst>
          </p:nvPr>
        </p:nvSpPr>
        <p:spPr>
          <a:xfrm>
            <a:off x="442614" y="3724550"/>
            <a:ext cx="631444" cy="646396"/>
          </a:xfrm>
          <a:prstGeom prst="ellipse">
            <a:avLst/>
          </a:prstGeom>
          <a:solidFill>
            <a:schemeClr val="accent1">
              <a:alpha val="100000"/>
            </a:schemeClr>
          </a:solidFill>
        </p:spPr>
      </p:sp>
      <p:sp>
        <p:nvSpPr>
          <p:cNvPr id="21" name="TextBox 21"/>
          <p:cNvSpPr txBox="1"/>
          <p:nvPr>
            <p:custDataLst>
              <p:tags r:id="rId20"/>
            </p:custDataLst>
          </p:nvPr>
        </p:nvSpPr>
        <p:spPr>
          <a:xfrm>
            <a:off x="424140" y="3812286"/>
            <a:ext cx="668393" cy="470924"/>
          </a:xfrm>
          <a:prstGeom prst="rect">
            <a:avLst/>
          </a:prstGeom>
          <a:noFill/>
        </p:spPr>
        <p:txBody>
          <a:bodyPr vert="horz" wrap="none" lIns="0" tIns="0" rIns="0" bIns="0" rtlCol="0" anchor="ctr" anchorCtr="0">
            <a:noAutofit/>
          </a:bodyPr>
          <a:lstStyle/>
          <a:p>
            <a:pPr algn="ctr">
              <a:lnSpc>
                <a:spcPct val="100000"/>
              </a:lnSpc>
              <a:spcBef>
                <a:spcPct val="0"/>
              </a:spcBef>
            </a:pPr>
            <a:r>
              <a:rPr lang="en-US" sz="2400">
                <a:solidFill>
                  <a:srgbClr val="FFFFFF">
                    <a:alpha val="100000"/>
                  </a:srgbClr>
                </a:solidFill>
                <a:latin typeface="Noto Sans SC" panose="020B0200000000000000" charset="-122"/>
                <a:ea typeface="Noto Sans SC" panose="020B0200000000000000" charset="-122"/>
                <a:cs typeface="Noto Sans SC" panose="020B0200000000000000" charset="-122"/>
              </a:rPr>
              <a:t>03</a:t>
            </a:r>
            <a:endParaRPr lang="en-US" sz="2400">
              <a:solidFill>
                <a:srgbClr val="FFFFFF">
                  <a:alpha val="100000"/>
                </a:srgbClr>
              </a:solidFill>
              <a:latin typeface="Noto Sans SC" panose="020B0200000000000000" charset="-122"/>
              <a:ea typeface="Noto Sans SC" panose="020B0200000000000000" charset="-122"/>
              <a:cs typeface="Noto Sans SC" panose="020B0200000000000000" charset="-122"/>
            </a:endParaRPr>
          </a:p>
        </p:txBody>
      </p:sp>
      <p:sp>
        <p:nvSpPr>
          <p:cNvPr id="22" name="TextBox 22"/>
          <p:cNvSpPr txBox="1"/>
          <p:nvPr>
            <p:custDataLst>
              <p:tags r:id="rId21"/>
            </p:custDataLst>
          </p:nvPr>
        </p:nvSpPr>
        <p:spPr>
          <a:xfrm>
            <a:off x="7183533" y="4079369"/>
            <a:ext cx="3570904" cy="594584"/>
          </a:xfrm>
          <a:prstGeom prst="rect">
            <a:avLst/>
          </a:prstGeom>
          <a:noFill/>
        </p:spPr>
        <p:txBody>
          <a:bodyPr vert="horz" wrap="square" lIns="123825" tIns="123825" rIns="57150" bIns="123825" rtlCol="0" anchor="ctr" anchorCtr="0">
            <a:noAutofit/>
          </a:bodyPr>
          <a:lstStyle/>
          <a:p>
            <a:pPr algn="ctr">
              <a:lnSpc>
                <a:spcPct val="120000"/>
              </a:lnSpc>
            </a:pPr>
            <a:r>
              <a:rPr lang="zh-CN" alt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rPr>
              <a:t>数据来源</a:t>
            </a:r>
            <a:endParaRPr lang="zh-CN" alt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pic>
        <p:nvPicPr>
          <p:cNvPr id="23" name="图片 22" descr="凹箭头"/>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203325" y="4800600"/>
            <a:ext cx="267335" cy="267335"/>
          </a:xfrm>
          <a:prstGeom prst="rect">
            <a:avLst/>
          </a:prstGeom>
        </p:spPr>
      </p:pic>
      <p:pic>
        <p:nvPicPr>
          <p:cNvPr id="24" name="图片 23" descr="凹箭头"/>
          <p:cNvPicPr>
            <a:picLocks noChangeAspect="1"/>
          </p:cNvPicPr>
          <p:nvPr/>
        </p:nvPicPr>
        <p:blipFill>
          <a:blip r:embed="rId22">
            <a:extLst>
              <a:ext uri="{96DAC541-7B7A-43D3-8B79-37D633B846F1}">
                <asvg:svgBlip xmlns:asvg="http://schemas.microsoft.com/office/drawing/2016/SVG/main" r:embed="rId24"/>
              </a:ext>
            </a:extLst>
          </a:blip>
          <a:stretch>
            <a:fillRect/>
          </a:stretch>
        </p:blipFill>
        <p:spPr>
          <a:xfrm>
            <a:off x="1200150" y="5334000"/>
            <a:ext cx="270510" cy="270510"/>
          </a:xfrm>
          <a:prstGeom prst="rect">
            <a:avLst/>
          </a:prstGeom>
        </p:spPr>
      </p:pic>
      <p:pic>
        <p:nvPicPr>
          <p:cNvPr id="25" name="图片 24" descr="凹箭头"/>
          <p:cNvPicPr>
            <a:picLocks noChangeAspect="1"/>
          </p:cNvPicPr>
          <p:nvPr/>
        </p:nvPicPr>
        <p:blipFill>
          <a:blip r:embed="rId22">
            <a:extLst>
              <a:ext uri="{96DAC541-7B7A-43D3-8B79-37D633B846F1}">
                <asvg:svgBlip xmlns:asvg="http://schemas.microsoft.com/office/drawing/2016/SVG/main" r:embed="rId25"/>
              </a:ext>
            </a:extLst>
          </a:blip>
          <a:stretch>
            <a:fillRect/>
          </a:stretch>
        </p:blipFill>
        <p:spPr>
          <a:xfrm>
            <a:off x="1200150" y="5822950"/>
            <a:ext cx="269875" cy="26987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4898390" y="414020"/>
            <a:ext cx="6510020" cy="10505440"/>
          </a:xfrm>
          <a:prstGeom prst="rect">
            <a:avLst/>
          </a:prstGeom>
        </p:spPr>
        <p:txBody>
          <a:bodyPr vert="horz" wrap="square" lIns="123825" tIns="123825" rIns="57150" bIns="123825" rtlCol="0" anchor="t" anchorCtr="0">
            <a:noAutofit/>
          </a:bodyPr>
          <a:lstStyle/>
          <a:p>
            <a:pPr marL="0" lvl="1" indent="0" algn="just">
              <a:lnSpc>
                <a:spcPct val="150000"/>
              </a:lnSpc>
              <a:buFont typeface="Arial" panose="020B0604020202020204"/>
              <a:buNone/>
            </a:pPr>
            <a:r>
              <a:rPr lang="zh-CN" altLang="en-US" sz="1500">
                <a:solidFill>
                  <a:schemeClr val="dk1"/>
                </a:solidFill>
                <a:latin typeface="微软雅黑" panose="020B0503020204020204" charset="-122"/>
                <a:ea typeface="微软雅黑" panose="020B0503020204020204" charset="-122"/>
                <a:cs typeface="微软雅黑" panose="020B0503020204020204" charset="-122"/>
              </a:rPr>
              <a:t>在时代的壮阔浪潮中，建湖金拓机械制造有限公司始终秉持着对卓越品质的不懈追求，在石油钻采相关产品制造领域稳健前行，逐渐成长为行业中不容忽视的力量。我们深知，企业的发展绝非孤立，而是与社会、环境紧密相连。</a:t>
            </a:r>
            <a:endParaRPr lang="zh-CN" altLang="en-US" sz="1500">
              <a:solidFill>
                <a:schemeClr val="dk1"/>
              </a:solidFill>
              <a:latin typeface="微软雅黑" panose="020B0503020204020204" charset="-122"/>
              <a:ea typeface="微软雅黑" panose="020B0503020204020204" charset="-122"/>
              <a:cs typeface="微软雅黑" panose="020B0503020204020204" charset="-122"/>
            </a:endParaRPr>
          </a:p>
          <a:p>
            <a:pPr marL="0" lvl="1" indent="0" algn="just">
              <a:lnSpc>
                <a:spcPct val="150000"/>
              </a:lnSpc>
              <a:buFont typeface="Arial" panose="020B0604020202020204"/>
              <a:buNone/>
            </a:pPr>
            <a:r>
              <a:rPr lang="zh-CN" altLang="en-US" sz="1500">
                <a:solidFill>
                  <a:schemeClr val="dk1"/>
                </a:solidFill>
                <a:latin typeface="微软雅黑" panose="020B0503020204020204" charset="-122"/>
                <a:ea typeface="微软雅黑" panose="020B0503020204020204" charset="-122"/>
                <a:cs typeface="微软雅黑" panose="020B0503020204020204" charset="-122"/>
              </a:rPr>
              <a:t>近年来，</a:t>
            </a:r>
            <a:r>
              <a:rPr lang="en-US" altLang="zh-CN" sz="1500">
                <a:solidFill>
                  <a:schemeClr val="dk1"/>
                </a:solidFill>
                <a:latin typeface="微软雅黑" panose="020B0503020204020204" charset="-122"/>
                <a:ea typeface="微软雅黑" panose="020B0503020204020204" charset="-122"/>
                <a:cs typeface="微软雅黑" panose="020B0503020204020204" charset="-122"/>
              </a:rPr>
              <a:t>ESG</a:t>
            </a:r>
            <a:r>
              <a:rPr lang="zh-CN" altLang="en-US" sz="1500">
                <a:solidFill>
                  <a:schemeClr val="dk1"/>
                </a:solidFill>
                <a:latin typeface="微软雅黑" panose="020B0503020204020204" charset="-122"/>
                <a:ea typeface="微软雅黑" panose="020B0503020204020204" charset="-122"/>
                <a:cs typeface="微软雅黑" panose="020B0503020204020204" charset="-122"/>
              </a:rPr>
              <a:t>理念已成为全球企业发展的核心指引，对我们而言，这不仅是一种潮流，更是一种深刻的责任与担当。在环境方面，我们积极响应国家绿色发展号召，大力投入资源进行生产工艺的绿色升级。通过引入先进的环保设备，优化生产流程，我们显著降低了生产过程中的能耗与污染物排放，致力于在保护绿水青山的同时，打造可持续发展的绿色工厂。</a:t>
            </a:r>
            <a:endParaRPr lang="zh-CN" altLang="en-US" sz="1500">
              <a:solidFill>
                <a:schemeClr val="dk1"/>
              </a:solidFill>
              <a:latin typeface="微软雅黑" panose="020B0503020204020204" charset="-122"/>
              <a:ea typeface="微软雅黑" panose="020B0503020204020204" charset="-122"/>
              <a:cs typeface="微软雅黑" panose="020B0503020204020204" charset="-122"/>
            </a:endParaRPr>
          </a:p>
          <a:p>
            <a:pPr marL="0" lvl="1" indent="0" algn="just">
              <a:lnSpc>
                <a:spcPct val="150000"/>
              </a:lnSpc>
              <a:buFont typeface="Arial" panose="020B0604020202020204"/>
              <a:buNone/>
            </a:pPr>
            <a:r>
              <a:rPr lang="zh-CN" altLang="en-US" sz="1500">
                <a:solidFill>
                  <a:schemeClr val="dk1"/>
                </a:solidFill>
                <a:latin typeface="微软雅黑" panose="020B0503020204020204" charset="-122"/>
                <a:ea typeface="微软雅黑" panose="020B0503020204020204" charset="-122"/>
                <a:cs typeface="微软雅黑" panose="020B0503020204020204" charset="-122"/>
              </a:rPr>
              <a:t>在社会层面，员工是我们最宝贵的财富。我们致力于营造一个公平、和谐、积极向上的工作环境，提供丰富的培训与晋升机会，助力每一位员工实现职业梦想，与公司共同成长。</a:t>
            </a:r>
            <a:endParaRPr lang="zh-CN" altLang="en-US" sz="1500">
              <a:solidFill>
                <a:schemeClr val="dk1"/>
              </a:solidFill>
              <a:latin typeface="微软雅黑" panose="020B0503020204020204" charset="-122"/>
              <a:ea typeface="微软雅黑" panose="020B0503020204020204" charset="-122"/>
              <a:cs typeface="微软雅黑" panose="020B0503020204020204" charset="-122"/>
            </a:endParaRPr>
          </a:p>
          <a:p>
            <a:pPr marL="0" lvl="1" indent="0" algn="just">
              <a:lnSpc>
                <a:spcPct val="150000"/>
              </a:lnSpc>
              <a:buFont typeface="Arial" panose="020B0604020202020204"/>
              <a:buNone/>
            </a:pPr>
            <a:r>
              <a:rPr lang="zh-CN" altLang="en-US" sz="1500">
                <a:solidFill>
                  <a:schemeClr val="dk1"/>
                </a:solidFill>
                <a:latin typeface="微软雅黑" panose="020B0503020204020204" charset="-122"/>
                <a:ea typeface="微软雅黑" panose="020B0503020204020204" charset="-122"/>
                <a:cs typeface="微软雅黑" panose="020B0503020204020204" charset="-122"/>
              </a:rPr>
              <a:t>公司治理上，我们坚守诚信合规的经营原则，建立了完善的内部管理体系与监督机制。从原材料采购到产品交付的每一个环节，都严格把控，确保产品质量与企业运营的透明度，赢得客户、合作伙伴与社会各界的信赖。</a:t>
            </a:r>
            <a:endParaRPr lang="zh-CN" altLang="en-US" sz="1500">
              <a:solidFill>
                <a:schemeClr val="dk1"/>
              </a:solidFill>
              <a:latin typeface="微软雅黑" panose="020B0503020204020204" charset="-122"/>
              <a:ea typeface="微软雅黑" panose="020B0503020204020204" charset="-122"/>
              <a:cs typeface="微软雅黑" panose="020B0503020204020204" charset="-122"/>
            </a:endParaRPr>
          </a:p>
          <a:p>
            <a:pPr marL="0" lvl="1" indent="0" algn="just">
              <a:lnSpc>
                <a:spcPct val="150000"/>
              </a:lnSpc>
              <a:buFont typeface="Arial" panose="020B0604020202020204"/>
              <a:buNone/>
            </a:pPr>
            <a:r>
              <a:rPr lang="zh-CN" altLang="en-US" sz="1500">
                <a:solidFill>
                  <a:schemeClr val="dk1"/>
                </a:solidFill>
                <a:latin typeface="微软雅黑" panose="020B0503020204020204" charset="-122"/>
                <a:ea typeface="微软雅黑" panose="020B0503020204020204" charset="-122"/>
                <a:cs typeface="微软雅黑" panose="020B0503020204020204" charset="-122"/>
              </a:rPr>
              <a:t>展望未来，我们将继续深化</a:t>
            </a:r>
            <a:r>
              <a:rPr lang="en-US" altLang="zh-CN" sz="1500">
                <a:solidFill>
                  <a:schemeClr val="dk1"/>
                </a:solidFill>
                <a:latin typeface="微软雅黑" panose="020B0503020204020204" charset="-122"/>
                <a:ea typeface="微软雅黑" panose="020B0503020204020204" charset="-122"/>
                <a:cs typeface="微软雅黑" panose="020B0503020204020204" charset="-122"/>
              </a:rPr>
              <a:t>ESG</a:t>
            </a:r>
            <a:r>
              <a:rPr lang="zh-CN" altLang="en-US" sz="1500">
                <a:solidFill>
                  <a:schemeClr val="dk1"/>
                </a:solidFill>
                <a:latin typeface="微软雅黑" panose="020B0503020204020204" charset="-122"/>
                <a:ea typeface="微软雅黑" panose="020B0503020204020204" charset="-122"/>
                <a:cs typeface="微软雅黑" panose="020B0503020204020204" charset="-122"/>
              </a:rPr>
              <a:t>实践，以创新为驱动，持续提升企业的绿色竞争力；以担当为己任，积极履行社会责任；以卓越治理为基石，推动公司稳健发展。我们相信，通过践行</a:t>
            </a:r>
            <a:r>
              <a:rPr lang="en-US" altLang="zh-CN" sz="1500">
                <a:solidFill>
                  <a:schemeClr val="dk1"/>
                </a:solidFill>
                <a:latin typeface="微软雅黑" panose="020B0503020204020204" charset="-122"/>
                <a:ea typeface="微软雅黑" panose="020B0503020204020204" charset="-122"/>
                <a:cs typeface="微软雅黑" panose="020B0503020204020204" charset="-122"/>
              </a:rPr>
              <a:t>ESG</a:t>
            </a:r>
            <a:r>
              <a:rPr lang="zh-CN" altLang="en-US" sz="1500">
                <a:solidFill>
                  <a:schemeClr val="dk1"/>
                </a:solidFill>
                <a:latin typeface="微软雅黑" panose="020B0503020204020204" charset="-122"/>
                <a:ea typeface="微软雅黑" panose="020B0503020204020204" charset="-122"/>
                <a:cs typeface="微软雅黑" panose="020B0503020204020204" charset="-122"/>
              </a:rPr>
              <a:t>理念，我们终将成为时间的朋友，在时代浪潮中驶向更远的明天。</a:t>
            </a:r>
            <a:endParaRPr lang="zh-CN" altLang="en-US" sz="1500">
              <a:solidFill>
                <a:schemeClr val="dk1"/>
              </a:solidFill>
              <a:latin typeface="微软雅黑" panose="020B0503020204020204" charset="-122"/>
              <a:ea typeface="微软雅黑" panose="020B0503020204020204" charset="-122"/>
              <a:cs typeface="微软雅黑" panose="020B0503020204020204" charset="-122"/>
            </a:endParaRPr>
          </a:p>
          <a:p>
            <a:pPr marL="0" lvl="1" indent="0" algn="just">
              <a:lnSpc>
                <a:spcPct val="150000"/>
              </a:lnSpc>
              <a:buFont typeface="Arial" panose="020B0604020202020204"/>
              <a:buNone/>
            </a:pPr>
            <a:endParaRPr lang="zh-CN" altLang="en-US" sz="1500">
              <a:solidFill>
                <a:schemeClr val="dk1"/>
              </a:solidFill>
              <a:latin typeface="微软雅黑" panose="020B0503020204020204" charset="-122"/>
              <a:ea typeface="微软雅黑" panose="020B0503020204020204" charset="-122"/>
              <a:cs typeface="微软雅黑" panose="020B0503020204020204" charset="-122"/>
            </a:endParaRPr>
          </a:p>
        </p:txBody>
      </p:sp>
      <p:pic>
        <p:nvPicPr>
          <p:cNvPr id="3" name="Picture 3"/>
          <p:cNvPicPr>
            <a:picLocks noChangeAspect="1"/>
          </p:cNvPicPr>
          <p:nvPr/>
        </p:nvPicPr>
        <p:blipFill>
          <a:blip r:embed="rId2"/>
          <a:srcRect/>
          <a:stretch>
            <a:fillRect/>
          </a:stretch>
        </p:blipFill>
        <p:spPr>
          <a:xfrm>
            <a:off x="0" y="0"/>
            <a:ext cx="0" cy="0"/>
          </a:xfrm>
          <a:prstGeom prst="rect">
            <a:avLst/>
          </a:prstGeom>
        </p:spPr>
      </p:pic>
      <p:sp>
        <p:nvSpPr>
          <p:cNvPr id="4" name="AutoShape 4"/>
          <p:cNvSpPr/>
          <p:nvPr/>
        </p:nvSpPr>
        <p:spPr>
          <a:xfrm>
            <a:off x="454963" y="331168"/>
            <a:ext cx="84147" cy="84147"/>
          </a:xfrm>
          <a:prstGeom prst="ellipse">
            <a:avLst/>
          </a:prstGeom>
          <a:solidFill>
            <a:schemeClr val="accent1">
              <a:alpha val="100000"/>
            </a:schemeClr>
          </a:solidFill>
        </p:spPr>
      </p:sp>
      <p:sp>
        <p:nvSpPr>
          <p:cNvPr id="5" name="AutoShape 5"/>
          <p:cNvSpPr/>
          <p:nvPr/>
        </p:nvSpPr>
        <p:spPr>
          <a:xfrm>
            <a:off x="575049" y="337743"/>
            <a:ext cx="78137" cy="78137"/>
          </a:xfrm>
          <a:prstGeom prst="ellipse">
            <a:avLst/>
          </a:prstGeom>
          <a:solidFill>
            <a:schemeClr val="accent1">
              <a:alpha val="80000"/>
            </a:schemeClr>
          </a:solidFill>
        </p:spPr>
      </p:sp>
      <p:sp>
        <p:nvSpPr>
          <p:cNvPr id="6" name="AutoShape 6"/>
          <p:cNvSpPr/>
          <p:nvPr/>
        </p:nvSpPr>
        <p:spPr>
          <a:xfrm>
            <a:off x="689125" y="339460"/>
            <a:ext cx="74704" cy="74704"/>
          </a:xfrm>
          <a:prstGeom prst="ellipse">
            <a:avLst/>
          </a:prstGeom>
          <a:solidFill>
            <a:schemeClr val="accent1">
              <a:alpha val="60000"/>
            </a:schemeClr>
          </a:solidFill>
        </p:spPr>
      </p:sp>
      <p:sp>
        <p:nvSpPr>
          <p:cNvPr id="7" name="AutoShape 7"/>
          <p:cNvSpPr/>
          <p:nvPr/>
        </p:nvSpPr>
        <p:spPr>
          <a:xfrm>
            <a:off x="799768" y="348430"/>
            <a:ext cx="69238" cy="69238"/>
          </a:xfrm>
          <a:prstGeom prst="ellipse">
            <a:avLst/>
          </a:prstGeom>
          <a:solidFill>
            <a:schemeClr val="accent1">
              <a:alpha val="40000"/>
            </a:schemeClr>
          </a:solidFill>
        </p:spPr>
      </p:sp>
      <p:sp>
        <p:nvSpPr>
          <p:cNvPr id="8" name="AutoShape 8"/>
          <p:cNvSpPr/>
          <p:nvPr/>
        </p:nvSpPr>
        <p:spPr>
          <a:xfrm>
            <a:off x="904945" y="344297"/>
            <a:ext cx="65594" cy="65594"/>
          </a:xfrm>
          <a:prstGeom prst="ellipse">
            <a:avLst/>
          </a:prstGeom>
          <a:solidFill>
            <a:schemeClr val="accent1">
              <a:alpha val="20000"/>
            </a:schemeClr>
          </a:solidFill>
        </p:spPr>
      </p:sp>
      <p:sp>
        <p:nvSpPr>
          <p:cNvPr id="9" name="AutoShape 9"/>
          <p:cNvSpPr/>
          <p:nvPr/>
        </p:nvSpPr>
        <p:spPr>
          <a:xfrm>
            <a:off x="454963" y="448942"/>
            <a:ext cx="84147" cy="84147"/>
          </a:xfrm>
          <a:prstGeom prst="ellipse">
            <a:avLst/>
          </a:prstGeom>
          <a:solidFill>
            <a:schemeClr val="accent1">
              <a:alpha val="100000"/>
            </a:schemeClr>
          </a:solidFill>
        </p:spPr>
      </p:sp>
      <p:sp>
        <p:nvSpPr>
          <p:cNvPr id="10" name="AutoShape 10"/>
          <p:cNvSpPr/>
          <p:nvPr/>
        </p:nvSpPr>
        <p:spPr>
          <a:xfrm>
            <a:off x="575049" y="455517"/>
            <a:ext cx="78137" cy="78137"/>
          </a:xfrm>
          <a:prstGeom prst="ellipse">
            <a:avLst/>
          </a:prstGeom>
          <a:solidFill>
            <a:schemeClr val="accent1">
              <a:alpha val="80000"/>
            </a:schemeClr>
          </a:solidFill>
        </p:spPr>
      </p:sp>
      <p:sp>
        <p:nvSpPr>
          <p:cNvPr id="11" name="AutoShape 11"/>
          <p:cNvSpPr/>
          <p:nvPr/>
        </p:nvSpPr>
        <p:spPr>
          <a:xfrm>
            <a:off x="689125" y="457233"/>
            <a:ext cx="74704" cy="74704"/>
          </a:xfrm>
          <a:prstGeom prst="ellipse">
            <a:avLst/>
          </a:prstGeom>
          <a:solidFill>
            <a:schemeClr val="accent1">
              <a:alpha val="60000"/>
            </a:schemeClr>
          </a:solidFill>
        </p:spPr>
      </p:sp>
      <p:sp>
        <p:nvSpPr>
          <p:cNvPr id="12" name="AutoShape 12"/>
          <p:cNvSpPr/>
          <p:nvPr/>
        </p:nvSpPr>
        <p:spPr>
          <a:xfrm>
            <a:off x="799768" y="466203"/>
            <a:ext cx="69238" cy="69238"/>
          </a:xfrm>
          <a:prstGeom prst="ellipse">
            <a:avLst/>
          </a:prstGeom>
          <a:solidFill>
            <a:schemeClr val="accent1">
              <a:alpha val="40000"/>
            </a:schemeClr>
          </a:solidFill>
        </p:spPr>
      </p:sp>
      <p:sp>
        <p:nvSpPr>
          <p:cNvPr id="13" name="AutoShape 13"/>
          <p:cNvSpPr/>
          <p:nvPr/>
        </p:nvSpPr>
        <p:spPr>
          <a:xfrm>
            <a:off x="904945" y="462070"/>
            <a:ext cx="65594" cy="65594"/>
          </a:xfrm>
          <a:prstGeom prst="ellipse">
            <a:avLst/>
          </a:prstGeom>
          <a:solidFill>
            <a:schemeClr val="accent1">
              <a:alpha val="20000"/>
            </a:schemeClr>
          </a:solidFill>
        </p:spPr>
      </p:sp>
      <p:sp>
        <p:nvSpPr>
          <p:cNvPr id="14" name="AutoShape 14"/>
          <p:cNvSpPr/>
          <p:nvPr/>
        </p:nvSpPr>
        <p:spPr>
          <a:xfrm>
            <a:off x="454963" y="566715"/>
            <a:ext cx="84147" cy="84147"/>
          </a:xfrm>
          <a:prstGeom prst="ellipse">
            <a:avLst/>
          </a:prstGeom>
          <a:solidFill>
            <a:schemeClr val="accent1">
              <a:alpha val="100000"/>
            </a:schemeClr>
          </a:solidFill>
        </p:spPr>
      </p:sp>
      <p:sp>
        <p:nvSpPr>
          <p:cNvPr id="15" name="AutoShape 15"/>
          <p:cNvSpPr/>
          <p:nvPr/>
        </p:nvSpPr>
        <p:spPr>
          <a:xfrm>
            <a:off x="575049" y="573291"/>
            <a:ext cx="78137" cy="78137"/>
          </a:xfrm>
          <a:prstGeom prst="ellipse">
            <a:avLst/>
          </a:prstGeom>
          <a:solidFill>
            <a:schemeClr val="accent1">
              <a:alpha val="80000"/>
            </a:schemeClr>
          </a:solidFill>
        </p:spPr>
      </p:sp>
      <p:sp>
        <p:nvSpPr>
          <p:cNvPr id="16" name="AutoShape 16"/>
          <p:cNvSpPr/>
          <p:nvPr/>
        </p:nvSpPr>
        <p:spPr>
          <a:xfrm>
            <a:off x="689125" y="575007"/>
            <a:ext cx="74704" cy="74704"/>
          </a:xfrm>
          <a:prstGeom prst="ellipse">
            <a:avLst/>
          </a:prstGeom>
          <a:solidFill>
            <a:schemeClr val="accent1">
              <a:alpha val="60000"/>
            </a:schemeClr>
          </a:solidFill>
        </p:spPr>
      </p:sp>
      <p:sp>
        <p:nvSpPr>
          <p:cNvPr id="17" name="AutoShape 17"/>
          <p:cNvSpPr/>
          <p:nvPr/>
        </p:nvSpPr>
        <p:spPr>
          <a:xfrm>
            <a:off x="799768" y="583977"/>
            <a:ext cx="69238" cy="69238"/>
          </a:xfrm>
          <a:prstGeom prst="ellipse">
            <a:avLst/>
          </a:prstGeom>
          <a:solidFill>
            <a:schemeClr val="accent1">
              <a:alpha val="40000"/>
            </a:schemeClr>
          </a:solidFill>
        </p:spPr>
      </p:sp>
      <p:sp>
        <p:nvSpPr>
          <p:cNvPr id="18" name="AutoShape 18"/>
          <p:cNvSpPr/>
          <p:nvPr/>
        </p:nvSpPr>
        <p:spPr>
          <a:xfrm>
            <a:off x="904945" y="579844"/>
            <a:ext cx="65594" cy="65594"/>
          </a:xfrm>
          <a:prstGeom prst="ellipse">
            <a:avLst/>
          </a:prstGeom>
          <a:solidFill>
            <a:schemeClr val="accent1">
              <a:alpha val="20000"/>
            </a:schemeClr>
          </a:solidFill>
        </p:spPr>
      </p:sp>
      <p:sp>
        <p:nvSpPr>
          <p:cNvPr id="19" name="AutoShape 19"/>
          <p:cNvSpPr/>
          <p:nvPr/>
        </p:nvSpPr>
        <p:spPr>
          <a:xfrm>
            <a:off x="454963" y="684489"/>
            <a:ext cx="84147" cy="84147"/>
          </a:xfrm>
          <a:prstGeom prst="ellipse">
            <a:avLst/>
          </a:prstGeom>
          <a:solidFill>
            <a:schemeClr val="accent1">
              <a:alpha val="100000"/>
            </a:schemeClr>
          </a:solidFill>
        </p:spPr>
      </p:sp>
      <p:sp>
        <p:nvSpPr>
          <p:cNvPr id="20" name="AutoShape 20"/>
          <p:cNvSpPr/>
          <p:nvPr/>
        </p:nvSpPr>
        <p:spPr>
          <a:xfrm>
            <a:off x="575049" y="691064"/>
            <a:ext cx="78137" cy="78137"/>
          </a:xfrm>
          <a:prstGeom prst="ellipse">
            <a:avLst/>
          </a:prstGeom>
          <a:solidFill>
            <a:schemeClr val="accent1">
              <a:alpha val="80000"/>
            </a:schemeClr>
          </a:solidFill>
        </p:spPr>
      </p:sp>
      <p:sp>
        <p:nvSpPr>
          <p:cNvPr id="21" name="AutoShape 21"/>
          <p:cNvSpPr/>
          <p:nvPr/>
        </p:nvSpPr>
        <p:spPr>
          <a:xfrm>
            <a:off x="689125" y="692781"/>
            <a:ext cx="74704" cy="74704"/>
          </a:xfrm>
          <a:prstGeom prst="ellipse">
            <a:avLst/>
          </a:prstGeom>
          <a:solidFill>
            <a:schemeClr val="accent1">
              <a:alpha val="60000"/>
            </a:schemeClr>
          </a:solidFill>
        </p:spPr>
      </p:sp>
      <p:sp>
        <p:nvSpPr>
          <p:cNvPr id="22" name="AutoShape 22"/>
          <p:cNvSpPr/>
          <p:nvPr/>
        </p:nvSpPr>
        <p:spPr>
          <a:xfrm>
            <a:off x="799768" y="701751"/>
            <a:ext cx="69238" cy="69238"/>
          </a:xfrm>
          <a:prstGeom prst="ellipse">
            <a:avLst/>
          </a:prstGeom>
          <a:solidFill>
            <a:schemeClr val="accent1">
              <a:alpha val="40000"/>
            </a:schemeClr>
          </a:solidFill>
        </p:spPr>
      </p:sp>
      <p:sp>
        <p:nvSpPr>
          <p:cNvPr id="23" name="AutoShape 23"/>
          <p:cNvSpPr/>
          <p:nvPr/>
        </p:nvSpPr>
        <p:spPr>
          <a:xfrm>
            <a:off x="904945" y="697618"/>
            <a:ext cx="65594" cy="65594"/>
          </a:xfrm>
          <a:prstGeom prst="ellipse">
            <a:avLst/>
          </a:prstGeom>
          <a:solidFill>
            <a:schemeClr val="accent1">
              <a:alpha val="20000"/>
            </a:schemeClr>
          </a:solidFill>
        </p:spPr>
      </p:sp>
      <p:sp>
        <p:nvSpPr>
          <p:cNvPr id="24" name="TextBox 24"/>
          <p:cNvSpPr txBox="1"/>
          <p:nvPr/>
        </p:nvSpPr>
        <p:spPr>
          <a:xfrm>
            <a:off x="1094842" y="93878"/>
            <a:ext cx="10001250" cy="893445"/>
          </a:xfrm>
          <a:prstGeom prst="rect">
            <a:avLst/>
          </a:prstGeom>
        </p:spPr>
        <p:txBody>
          <a:bodyPr vert="horz" wrap="square" lIns="123825" tIns="123825" rIns="57150" bIns="123825" rtlCol="0" anchor="t" anchorCtr="0">
            <a:spAutoFit/>
          </a:bodyPr>
          <a:lstStyle/>
          <a:p>
            <a:pPr>
              <a:lnSpc>
                <a:spcPct val="140000"/>
              </a:lnSpc>
            </a:pPr>
            <a:r>
              <a:rPr lang="zh-CN" altLang="en-US" sz="3000" b="1">
                <a:solidFill>
                  <a:schemeClr val="accent1"/>
                </a:solidFill>
                <a:latin typeface="微软雅黑" panose="020B0503020204020204" charset="-122"/>
                <a:ea typeface="微软雅黑" panose="020B0503020204020204" charset="-122"/>
                <a:cs typeface="微软雅黑" panose="020B0503020204020204" charset="-122"/>
              </a:rPr>
              <a:t>董事长寄语</a:t>
            </a:r>
            <a:endParaRPr lang="zh-CN" altLang="en-US" sz="3000" b="1">
              <a:solidFill>
                <a:schemeClr val="accent1"/>
              </a:solidFill>
              <a:latin typeface="微软雅黑" panose="020B0503020204020204" charset="-122"/>
              <a:ea typeface="微软雅黑" panose="020B0503020204020204" charset="-122"/>
              <a:cs typeface="微软雅黑" panose="020B0503020204020204" charset="-122"/>
            </a:endParaRPr>
          </a:p>
        </p:txBody>
      </p:sp>
      <p:pic>
        <p:nvPicPr>
          <p:cNvPr id="91" name="图片 90" descr="E:/设计图片素材/cristian-grecu-6yBAQeeNROU-unsplash.jpgcristian-grecu-6yBAQeeNROU-unsplash"/>
          <p:cNvPicPr>
            <a:picLocks noChangeAspect="1"/>
          </p:cNvPicPr>
          <p:nvPr>
            <p:custDataLst>
              <p:tags r:id="rId3"/>
            </p:custDataLst>
          </p:nvPr>
        </p:nvPicPr>
        <p:blipFill>
          <a:blip r:embed="rId4" cstate="email"/>
          <a:srcRect l="8816" t="1070" r="8816" b="1070"/>
          <a:stretch>
            <a:fillRect/>
          </a:stretch>
        </p:blipFill>
        <p:spPr>
          <a:xfrm>
            <a:off x="653415" y="1600200"/>
            <a:ext cx="3855720" cy="3771900"/>
          </a:xfrm>
          <a:custGeom>
            <a:avLst/>
            <a:gdLst/>
            <a:ahLst/>
            <a:cxnLst>
              <a:cxn ang="3">
                <a:pos x="hc" y="t"/>
              </a:cxn>
              <a:cxn ang="cd2">
                <a:pos x="l" y="vc"/>
              </a:cxn>
              <a:cxn ang="cd4">
                <a:pos x="hc" y="b"/>
              </a:cxn>
              <a:cxn ang="0">
                <a:pos x="r" y="vc"/>
              </a:cxn>
            </a:cxnLst>
            <a:rect l="l" t="t" r="r" b="b"/>
            <a:pathLst>
              <a:path w="8332" h="8150">
                <a:moveTo>
                  <a:pt x="4232" y="780"/>
                </a:moveTo>
                <a:lnTo>
                  <a:pt x="6216" y="780"/>
                </a:lnTo>
                <a:lnTo>
                  <a:pt x="6216" y="8150"/>
                </a:lnTo>
                <a:lnTo>
                  <a:pt x="4232" y="8150"/>
                </a:lnTo>
                <a:lnTo>
                  <a:pt x="4232" y="780"/>
                </a:lnTo>
                <a:close/>
                <a:moveTo>
                  <a:pt x="0" y="780"/>
                </a:moveTo>
                <a:lnTo>
                  <a:pt x="1984" y="780"/>
                </a:lnTo>
                <a:lnTo>
                  <a:pt x="1984" y="8150"/>
                </a:lnTo>
                <a:lnTo>
                  <a:pt x="0" y="8150"/>
                </a:lnTo>
                <a:lnTo>
                  <a:pt x="0" y="780"/>
                </a:lnTo>
                <a:close/>
                <a:moveTo>
                  <a:pt x="6348" y="0"/>
                </a:moveTo>
                <a:lnTo>
                  <a:pt x="8332" y="0"/>
                </a:lnTo>
                <a:lnTo>
                  <a:pt x="8332" y="7370"/>
                </a:lnTo>
                <a:lnTo>
                  <a:pt x="6348" y="7370"/>
                </a:lnTo>
                <a:lnTo>
                  <a:pt x="6348" y="0"/>
                </a:lnTo>
                <a:close/>
                <a:moveTo>
                  <a:pt x="2116" y="0"/>
                </a:moveTo>
                <a:lnTo>
                  <a:pt x="4100" y="0"/>
                </a:lnTo>
                <a:lnTo>
                  <a:pt x="4100" y="7370"/>
                </a:lnTo>
                <a:lnTo>
                  <a:pt x="2116" y="7370"/>
                </a:lnTo>
                <a:lnTo>
                  <a:pt x="2116" y="0"/>
                </a:lnTo>
                <a:close/>
              </a:path>
            </a:pathLst>
          </a:custGeom>
          <a:ln w="9525" cap="flat" cmpd="sng" algn="ctr">
            <a:solidFill>
              <a:schemeClr val="dk1">
                <a:lumMod val="40000"/>
                <a:lumOff val="60000"/>
                <a:alpha val="50000"/>
              </a:schemeClr>
            </a:solidFill>
            <a:prstDash val="solid"/>
            <a:round/>
            <a:headEnd type="none" w="med" len="med"/>
            <a:tailEnd type="none" w="med" len="me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2" name="AutoShape 2"/>
          <p:cNvSpPr/>
          <p:nvPr>
            <p:custDataLst>
              <p:tags r:id="rId2"/>
            </p:custDataLst>
          </p:nvPr>
        </p:nvSpPr>
        <p:spPr>
          <a:xfrm>
            <a:off x="2589139" y="4907596"/>
            <a:ext cx="8609341" cy="1478267"/>
          </a:xfrm>
          <a:prstGeom prst="roundRect">
            <a:avLst>
              <a:gd name="adj" fmla="val 16667"/>
            </a:avLst>
          </a:prstGeom>
          <a:solidFill>
            <a:schemeClr val="lt2">
              <a:alpha val="100000"/>
            </a:schemeClr>
          </a:solidFill>
        </p:spPr>
      </p:sp>
      <p:sp>
        <p:nvSpPr>
          <p:cNvPr id="3" name="AutoShape 3"/>
          <p:cNvSpPr/>
          <p:nvPr>
            <p:custDataLst>
              <p:tags r:id="rId3"/>
            </p:custDataLst>
          </p:nvPr>
        </p:nvSpPr>
        <p:spPr>
          <a:xfrm>
            <a:off x="965148" y="3145225"/>
            <a:ext cx="8609341" cy="1478267"/>
          </a:xfrm>
          <a:prstGeom prst="roundRect">
            <a:avLst>
              <a:gd name="adj" fmla="val 16667"/>
            </a:avLst>
          </a:prstGeom>
          <a:solidFill>
            <a:schemeClr val="lt2">
              <a:alpha val="100000"/>
            </a:schemeClr>
          </a:solidFill>
        </p:spPr>
      </p:sp>
      <p:sp>
        <p:nvSpPr>
          <p:cNvPr id="4" name="AutoShape 4"/>
          <p:cNvSpPr/>
          <p:nvPr>
            <p:custDataLst>
              <p:tags r:id="rId4"/>
            </p:custDataLst>
          </p:nvPr>
        </p:nvSpPr>
        <p:spPr>
          <a:xfrm>
            <a:off x="2493889" y="1358958"/>
            <a:ext cx="8609341" cy="1478267"/>
          </a:xfrm>
          <a:prstGeom prst="roundRect">
            <a:avLst>
              <a:gd name="adj" fmla="val 16667"/>
            </a:avLst>
          </a:prstGeom>
          <a:solidFill>
            <a:schemeClr val="lt2">
              <a:alpha val="100000"/>
            </a:schemeClr>
          </a:solidFill>
        </p:spPr>
      </p:sp>
      <p:sp>
        <p:nvSpPr>
          <p:cNvPr id="5" name="TextBox 5"/>
          <p:cNvSpPr txBox="1"/>
          <p:nvPr>
            <p:custDataLst>
              <p:tags r:id="rId5"/>
            </p:custDataLst>
          </p:nvPr>
        </p:nvSpPr>
        <p:spPr>
          <a:xfrm>
            <a:off x="3283585" y="1797050"/>
            <a:ext cx="7738745" cy="972820"/>
          </a:xfrm>
          <a:prstGeom prst="rect">
            <a:avLst/>
          </a:prstGeom>
        </p:spPr>
        <p:txBody>
          <a:bodyPr vert="horz" wrap="square" lIns="114300" tIns="57150" rIns="114300" bIns="57150" rtlCol="0" anchor="t" anchorCtr="0">
            <a:noAutofit/>
          </a:bodyPr>
          <a:lstStyle/>
          <a:p>
            <a:pPr>
              <a:lnSpc>
                <a:spcPct val="120000"/>
              </a:lnSpc>
            </a:pP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召开董事会会议</a:t>
            </a:r>
            <a:r>
              <a:rPr lang="en-US" altLang="zh-CN" sz="1500" b="1">
                <a:solidFill>
                  <a:srgbClr val="0070C0">
                    <a:alpha val="100000"/>
                  </a:srgbClr>
                </a:solidFill>
                <a:latin typeface="Noto Sans SC" panose="020B0200000000000000" charset="-122"/>
                <a:ea typeface="Noto Sans SC" panose="020B0200000000000000" charset="-122"/>
                <a:cs typeface="Noto Sans SC" panose="020B0200000000000000" charset="-122"/>
              </a:rPr>
              <a:t>6</a:t>
            </a: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次</a:t>
            </a:r>
            <a:r>
              <a:rPr lang="en-US" altLang="zh-CN" sz="1500">
                <a:solidFill>
                  <a:schemeClr val="dk1">
                    <a:alpha val="100000"/>
                  </a:schemeClr>
                </a:solidFill>
                <a:latin typeface="Noto Sans SC" panose="020B0200000000000000" charset="-122"/>
                <a:ea typeface="Noto Sans SC" panose="020B0200000000000000" charset="-122"/>
                <a:cs typeface="Noto Sans SC" panose="020B0200000000000000" charset="-122"/>
              </a:rPr>
              <a:t>        </a:t>
            </a: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审议通过议案</a:t>
            </a:r>
            <a:r>
              <a:rPr lang="en-US" altLang="zh-CN" sz="1500" b="1">
                <a:solidFill>
                  <a:srgbClr val="0070C0">
                    <a:alpha val="100000"/>
                  </a:srgbClr>
                </a:solidFill>
                <a:latin typeface="Noto Sans SC" panose="020B0200000000000000" charset="-122"/>
                <a:ea typeface="Noto Sans SC" panose="020B0200000000000000" charset="-122"/>
                <a:cs typeface="Noto Sans SC" panose="020B0200000000000000" charset="-122"/>
              </a:rPr>
              <a:t>12</a:t>
            </a: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项</a:t>
            </a:r>
            <a:r>
              <a:rPr lang="en-US" altLang="zh-CN" sz="1500">
                <a:solidFill>
                  <a:schemeClr val="dk1">
                    <a:alpha val="100000"/>
                  </a:schemeClr>
                </a:solidFill>
                <a:latin typeface="Noto Sans SC" panose="020B0200000000000000" charset="-122"/>
                <a:ea typeface="Noto Sans SC" panose="020B0200000000000000" charset="-122"/>
                <a:cs typeface="Noto Sans SC" panose="020B0200000000000000" charset="-122"/>
              </a:rPr>
              <a:t>        </a:t>
            </a: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开展专项审计</a:t>
            </a:r>
            <a:r>
              <a:rPr lang="en-US" altLang="zh-CN" sz="1500" b="1">
                <a:solidFill>
                  <a:srgbClr val="0070C0">
                    <a:alpha val="100000"/>
                  </a:srgbClr>
                </a:solidFill>
                <a:latin typeface="Noto Sans SC" panose="020B0200000000000000" charset="-122"/>
                <a:ea typeface="Noto Sans SC" panose="020B0200000000000000" charset="-122"/>
                <a:cs typeface="Noto Sans SC" panose="020B0200000000000000" charset="-122"/>
              </a:rPr>
              <a:t>4</a:t>
            </a: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次</a:t>
            </a:r>
            <a:r>
              <a:rPr lang="en-US" altLang="zh-CN" sz="1500">
                <a:solidFill>
                  <a:schemeClr val="dk1">
                    <a:alpha val="100000"/>
                  </a:schemeClr>
                </a:solidFill>
                <a:latin typeface="Noto Sans SC" panose="020B0200000000000000" charset="-122"/>
                <a:ea typeface="Noto Sans SC" panose="020B0200000000000000" charset="-122"/>
                <a:cs typeface="Noto Sans SC" panose="020B0200000000000000" charset="-122"/>
              </a:rPr>
              <a:t>        </a:t>
            </a: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提出改进建议</a:t>
            </a:r>
            <a:r>
              <a:rPr lang="en-US" altLang="zh-CN" sz="1500" b="1">
                <a:solidFill>
                  <a:srgbClr val="0070C0">
                    <a:alpha val="100000"/>
                  </a:srgbClr>
                </a:solidFill>
                <a:latin typeface="Noto Sans SC" panose="020B0200000000000000" charset="-122"/>
                <a:ea typeface="Noto Sans SC" panose="020B0200000000000000" charset="-122"/>
                <a:cs typeface="Noto Sans SC" panose="020B0200000000000000" charset="-122"/>
              </a:rPr>
              <a:t>10</a:t>
            </a: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条</a:t>
            </a:r>
            <a:endPar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endParaRPr>
          </a:p>
          <a:p>
            <a:pPr>
              <a:lnSpc>
                <a:spcPct val="120000"/>
              </a:lnSpc>
            </a:pP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梳理合规风险点</a:t>
            </a:r>
            <a:r>
              <a:rPr lang="en-US" altLang="zh-CN" sz="1500" b="1">
                <a:solidFill>
                  <a:srgbClr val="0070C0">
                    <a:alpha val="100000"/>
                  </a:srgbClr>
                </a:solidFill>
                <a:latin typeface="Noto Sans SC" panose="020B0200000000000000" charset="-122"/>
                <a:ea typeface="Noto Sans SC" panose="020B0200000000000000" charset="-122"/>
                <a:cs typeface="Noto Sans SC" panose="020B0200000000000000" charset="-122"/>
              </a:rPr>
              <a:t>28</a:t>
            </a: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项</a:t>
            </a:r>
            <a:r>
              <a:rPr lang="en-US" altLang="zh-CN" sz="1500">
                <a:solidFill>
                  <a:schemeClr val="dk1">
                    <a:alpha val="100000"/>
                  </a:schemeClr>
                </a:solidFill>
                <a:latin typeface="Noto Sans SC" panose="020B0200000000000000" charset="-122"/>
                <a:ea typeface="Noto Sans SC" panose="020B0200000000000000" charset="-122"/>
                <a:cs typeface="Noto Sans SC" panose="020B0200000000000000" charset="-122"/>
              </a:rPr>
              <a:t>     </a:t>
            </a: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发布合规风险提示</a:t>
            </a:r>
            <a:r>
              <a:rPr lang="en-US" altLang="zh-CN" sz="1500" b="1">
                <a:solidFill>
                  <a:srgbClr val="0070C0">
                    <a:alpha val="100000"/>
                  </a:srgbClr>
                </a:solidFill>
                <a:latin typeface="Noto Sans SC" panose="020B0200000000000000" charset="-122"/>
                <a:ea typeface="Noto Sans SC" panose="020B0200000000000000" charset="-122"/>
                <a:cs typeface="Noto Sans SC" panose="020B0200000000000000" charset="-122"/>
              </a:rPr>
              <a:t>8</a:t>
            </a: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次</a:t>
            </a:r>
            <a:r>
              <a:rPr lang="en-US" altLang="zh-CN" sz="1500">
                <a:solidFill>
                  <a:schemeClr val="dk1">
                    <a:alpha val="100000"/>
                  </a:schemeClr>
                </a:solidFill>
                <a:latin typeface="Noto Sans SC" panose="020B0200000000000000" charset="-122"/>
                <a:ea typeface="Noto Sans SC" panose="020B0200000000000000" charset="-122"/>
                <a:cs typeface="Noto Sans SC" panose="020B0200000000000000" charset="-122"/>
              </a:rPr>
              <a:t>  </a:t>
            </a: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组织合规培训</a:t>
            </a:r>
            <a:r>
              <a:rPr lang="en-US" altLang="zh-CN" sz="1500" b="1">
                <a:solidFill>
                  <a:srgbClr val="0070C0">
                    <a:alpha val="100000"/>
                  </a:srgbClr>
                </a:solidFill>
                <a:latin typeface="Noto Sans SC" panose="020B0200000000000000" charset="-122"/>
                <a:ea typeface="Noto Sans SC" panose="020B0200000000000000" charset="-122"/>
                <a:cs typeface="Noto Sans SC" panose="020B0200000000000000" charset="-122"/>
              </a:rPr>
              <a:t>9</a:t>
            </a: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场次</a:t>
            </a:r>
            <a:r>
              <a:rPr lang="en-US" altLang="zh-CN" sz="1500">
                <a:solidFill>
                  <a:schemeClr val="dk1">
                    <a:alpha val="100000"/>
                  </a:schemeClr>
                </a:solidFill>
                <a:latin typeface="Noto Sans SC" panose="020B0200000000000000" charset="-122"/>
                <a:ea typeface="Noto Sans SC" panose="020B0200000000000000" charset="-122"/>
                <a:cs typeface="Noto Sans SC" panose="020B0200000000000000" charset="-122"/>
              </a:rPr>
              <a:t>   </a:t>
            </a: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培训考核通过率</a:t>
            </a:r>
            <a:r>
              <a:rPr lang="en-US" altLang="zh-CN" sz="1500" b="1">
                <a:solidFill>
                  <a:srgbClr val="0070C0">
                    <a:alpha val="100000"/>
                  </a:srgbClr>
                </a:solidFill>
                <a:latin typeface="Noto Sans SC" panose="020B0200000000000000" charset="-122"/>
                <a:ea typeface="Noto Sans SC" panose="020B0200000000000000" charset="-122"/>
                <a:cs typeface="Noto Sans SC" panose="020B0200000000000000" charset="-122"/>
              </a:rPr>
              <a:t>100%</a:t>
            </a:r>
            <a:endParaRPr lang="en-US" altLang="zh-CN" sz="1500" b="1">
              <a:solidFill>
                <a:srgbClr val="0070C0">
                  <a:alpha val="100000"/>
                </a:srgbClr>
              </a:solidFill>
              <a:latin typeface="Noto Sans SC" panose="020B0200000000000000" charset="-122"/>
              <a:ea typeface="Noto Sans SC" panose="020B0200000000000000" charset="-122"/>
              <a:cs typeface="Noto Sans SC" panose="020B0200000000000000" charset="-122"/>
            </a:endParaRPr>
          </a:p>
          <a:p>
            <a:pPr>
              <a:lnSpc>
                <a:spcPct val="120000"/>
              </a:lnSpc>
            </a:pP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审计项目</a:t>
            </a:r>
            <a:r>
              <a:rPr lang="en-US" altLang="zh-CN" sz="1500" b="1">
                <a:solidFill>
                  <a:srgbClr val="0070C0">
                    <a:alpha val="100000"/>
                  </a:srgbClr>
                </a:solidFill>
                <a:latin typeface="Noto Sans SC" panose="020B0200000000000000" charset="-122"/>
                <a:ea typeface="Noto Sans SC" panose="020B0200000000000000" charset="-122"/>
                <a:cs typeface="Noto Sans SC" panose="020B0200000000000000" charset="-122"/>
              </a:rPr>
              <a:t>8</a:t>
            </a: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个</a:t>
            </a:r>
            <a:r>
              <a:rPr lang="en-US" altLang="zh-CN" sz="1500">
                <a:solidFill>
                  <a:schemeClr val="dk1">
                    <a:alpha val="100000"/>
                  </a:schemeClr>
                </a:solidFill>
                <a:latin typeface="Noto Sans SC" panose="020B0200000000000000" charset="-122"/>
                <a:ea typeface="Noto Sans SC" panose="020B0200000000000000" charset="-122"/>
                <a:cs typeface="Noto Sans SC" panose="020B0200000000000000" charset="-122"/>
              </a:rPr>
              <a:t>                      </a:t>
            </a: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发现问题</a:t>
            </a:r>
            <a:r>
              <a:rPr lang="en-US" altLang="zh-CN" sz="1500" b="1">
                <a:solidFill>
                  <a:srgbClr val="0070C0">
                    <a:alpha val="100000"/>
                  </a:srgbClr>
                </a:solidFill>
                <a:latin typeface="Noto Sans SC" panose="020B0200000000000000" charset="-122"/>
                <a:ea typeface="Noto Sans SC" panose="020B0200000000000000" charset="-122"/>
                <a:cs typeface="Noto Sans SC" panose="020B0200000000000000" charset="-122"/>
              </a:rPr>
              <a:t>12</a:t>
            </a: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项</a:t>
            </a:r>
            <a:r>
              <a:rPr lang="en-US" altLang="zh-CN" sz="1500">
                <a:solidFill>
                  <a:schemeClr val="dk1">
                    <a:alpha val="100000"/>
                  </a:schemeClr>
                </a:solidFill>
                <a:latin typeface="Noto Sans SC" panose="020B0200000000000000" charset="-122"/>
                <a:ea typeface="Noto Sans SC" panose="020B0200000000000000" charset="-122"/>
                <a:cs typeface="Noto Sans SC" panose="020B0200000000000000" charset="-122"/>
              </a:rPr>
              <a:t>                 </a:t>
            </a: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提出审计建议</a:t>
            </a:r>
            <a:r>
              <a:rPr lang="en-US" altLang="zh-CN" sz="1500" b="1">
                <a:solidFill>
                  <a:srgbClr val="0070C0">
                    <a:alpha val="100000"/>
                  </a:srgbClr>
                </a:solidFill>
                <a:latin typeface="Noto Sans SC" panose="020B0200000000000000" charset="-122"/>
                <a:ea typeface="Noto Sans SC" panose="020B0200000000000000" charset="-122"/>
                <a:cs typeface="Noto Sans SC" panose="020B0200000000000000" charset="-122"/>
              </a:rPr>
              <a:t>6</a:t>
            </a: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条</a:t>
            </a:r>
            <a:r>
              <a:rPr lang="en-US" altLang="zh-CN" sz="1500">
                <a:solidFill>
                  <a:schemeClr val="dk1">
                    <a:alpha val="100000"/>
                  </a:schemeClr>
                </a:solidFill>
                <a:latin typeface="Noto Sans SC" panose="020B0200000000000000" charset="-122"/>
                <a:ea typeface="Noto Sans SC" panose="020B0200000000000000" charset="-122"/>
                <a:cs typeface="Noto Sans SC" panose="020B0200000000000000" charset="-122"/>
              </a:rPr>
              <a:t>        </a:t>
            </a: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整改完成率</a:t>
            </a:r>
            <a:r>
              <a:rPr lang="en-US" altLang="zh-CN" sz="1500" b="1">
                <a:solidFill>
                  <a:srgbClr val="0070C0">
                    <a:alpha val="100000"/>
                  </a:srgbClr>
                </a:solidFill>
                <a:latin typeface="Noto Sans SC" panose="020B0200000000000000" charset="-122"/>
                <a:ea typeface="Noto Sans SC" panose="020B0200000000000000" charset="-122"/>
                <a:cs typeface="Noto Sans SC" panose="020B0200000000000000" charset="-122"/>
              </a:rPr>
              <a:t>100%</a:t>
            </a:r>
            <a:endParaRPr lang="en-US" altLang="zh-CN" sz="1500" b="1">
              <a:solidFill>
                <a:srgbClr val="0070C0">
                  <a:alpha val="100000"/>
                </a:srgbClr>
              </a:solidFill>
              <a:latin typeface="Noto Sans SC" panose="020B0200000000000000" charset="-122"/>
              <a:ea typeface="Noto Sans SC" panose="020B0200000000000000" charset="-122"/>
              <a:cs typeface="Noto Sans SC" panose="020B0200000000000000" charset="-122"/>
            </a:endParaRPr>
          </a:p>
        </p:txBody>
      </p:sp>
      <p:pic>
        <p:nvPicPr>
          <p:cNvPr id="6" name="Picture 6"/>
          <p:cNvPicPr>
            <a:picLocks noChangeAspect="1"/>
          </p:cNvPicPr>
          <p:nvPr>
            <p:custDataLst>
              <p:tags r:id="rId6"/>
            </p:custDataLst>
          </p:nvPr>
        </p:nvPicPr>
        <p:blipFill>
          <a:blip r:embed="rId7"/>
          <a:srcRect l="11836" r="11836"/>
          <a:stretch>
            <a:fillRect/>
          </a:stretch>
        </p:blipFill>
        <p:spPr>
          <a:xfrm>
            <a:off x="1113196" y="1262384"/>
            <a:ext cx="1926336" cy="1682496"/>
          </a:xfrm>
          <a:prstGeom prst="hexagon">
            <a:avLst/>
          </a:prstGeom>
        </p:spPr>
      </p:pic>
      <p:pic>
        <p:nvPicPr>
          <p:cNvPr id="7" name="Picture 7"/>
          <p:cNvPicPr>
            <a:picLocks noChangeAspect="1"/>
          </p:cNvPicPr>
          <p:nvPr>
            <p:custDataLst>
              <p:tags r:id="rId8"/>
            </p:custDataLst>
          </p:nvPr>
        </p:nvPicPr>
        <p:blipFill>
          <a:blip r:embed="rId9"/>
          <a:srcRect l="29773" r="29773"/>
          <a:stretch>
            <a:fillRect/>
          </a:stretch>
        </p:blipFill>
        <p:spPr>
          <a:xfrm>
            <a:off x="9176895" y="3043110"/>
            <a:ext cx="1926336" cy="1682496"/>
          </a:xfrm>
          <a:prstGeom prst="hexagon">
            <a:avLst/>
          </a:prstGeom>
        </p:spPr>
      </p:pic>
      <p:pic>
        <p:nvPicPr>
          <p:cNvPr id="8" name="Picture 8"/>
          <p:cNvPicPr>
            <a:picLocks noChangeAspect="1"/>
          </p:cNvPicPr>
          <p:nvPr>
            <p:custDataLst>
              <p:tags r:id="rId10"/>
            </p:custDataLst>
          </p:nvPr>
        </p:nvPicPr>
        <p:blipFill>
          <a:blip r:embed="rId11"/>
          <a:srcRect l="19946" r="19946"/>
          <a:stretch>
            <a:fillRect/>
          </a:stretch>
        </p:blipFill>
        <p:spPr>
          <a:xfrm>
            <a:off x="1113196" y="4824531"/>
            <a:ext cx="1926336" cy="1682496"/>
          </a:xfrm>
          <a:prstGeom prst="hexagon">
            <a:avLst/>
          </a:prstGeom>
        </p:spPr>
      </p:pic>
      <p:sp>
        <p:nvSpPr>
          <p:cNvPr id="9" name="TextBox 9"/>
          <p:cNvSpPr txBox="1"/>
          <p:nvPr/>
        </p:nvSpPr>
        <p:spPr>
          <a:xfrm>
            <a:off x="476023" y="265328"/>
            <a:ext cx="11239500" cy="914400"/>
          </a:xfrm>
          <a:prstGeom prst="rect">
            <a:avLst/>
          </a:prstGeom>
        </p:spPr>
        <p:txBody>
          <a:bodyPr vert="horz" wrap="square" lIns="123825" tIns="123825" rIns="57150" bIns="123825" rtlCol="0" anchor="ctr" anchorCtr="0">
            <a:noAutofit/>
          </a:bodyPr>
          <a:lstStyle/>
          <a:p>
            <a:pPr>
              <a:lnSpc>
                <a:spcPct val="140000"/>
              </a:lnSpc>
            </a:pPr>
            <a:r>
              <a:rPr lang="en-US" sz="3000" b="1">
                <a:solidFill>
                  <a:schemeClr val="dk2">
                    <a:alpha val="100000"/>
                  </a:schemeClr>
                </a:solidFill>
                <a:latin typeface="Noto Sans SC" panose="020B0200000000000000" charset="-122"/>
                <a:ea typeface="Noto Sans SC" panose="020B0200000000000000" charset="-122"/>
                <a:cs typeface="Noto Sans SC" panose="020B0200000000000000" charset="-122"/>
              </a:rPr>
              <a:t>ESG</a:t>
            </a:r>
            <a:r>
              <a:rPr lang="zh-CN" altLang="en-US" sz="3000" b="1">
                <a:solidFill>
                  <a:schemeClr val="dk2">
                    <a:alpha val="100000"/>
                  </a:schemeClr>
                </a:solidFill>
                <a:latin typeface="Noto Sans SC" panose="020B0200000000000000" charset="-122"/>
                <a:ea typeface="Noto Sans SC" panose="020B0200000000000000" charset="-122"/>
                <a:cs typeface="Noto Sans SC" panose="020B0200000000000000" charset="-122"/>
              </a:rPr>
              <a:t>绩效</a:t>
            </a:r>
            <a:endParaRPr lang="zh-CN" altLang="en-US" sz="3000" b="1">
              <a:solidFill>
                <a:schemeClr val="dk2">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0" name="TextBox 10"/>
          <p:cNvSpPr txBox="1"/>
          <p:nvPr>
            <p:custDataLst>
              <p:tags r:id="rId12"/>
            </p:custDataLst>
          </p:nvPr>
        </p:nvSpPr>
        <p:spPr>
          <a:xfrm>
            <a:off x="3273808" y="1404023"/>
            <a:ext cx="6148089" cy="449970"/>
          </a:xfrm>
          <a:prstGeom prst="rect">
            <a:avLst/>
          </a:prstGeom>
        </p:spPr>
        <p:txBody>
          <a:bodyPr vert="horz" wrap="square" lIns="114300" tIns="57150" rIns="114300" bIns="57150" rtlCol="0" anchor="ctr" anchorCtr="0">
            <a:noAutofit/>
          </a:bodyPr>
          <a:lstStyle/>
          <a:p>
            <a:pPr>
              <a:lnSpc>
                <a:spcPct val="77000"/>
              </a:lnSpc>
            </a:pPr>
            <a:r>
              <a:rPr lang="en-US" sz="2000" b="1">
                <a:solidFill>
                  <a:schemeClr val="accent1">
                    <a:alpha val="100000"/>
                  </a:schemeClr>
                </a:solidFill>
                <a:latin typeface="Noto Sans SC" panose="020B0200000000000000" charset="-122"/>
                <a:ea typeface="Noto Sans SC" panose="020B0200000000000000" charset="-122"/>
                <a:cs typeface="Noto Sans SC" panose="020B0200000000000000" charset="-122"/>
              </a:rPr>
              <a:t>环境</a:t>
            </a:r>
            <a:r>
              <a:rPr lang="zh-CN" altLang="en-US" sz="2000" b="1">
                <a:solidFill>
                  <a:schemeClr val="accent1">
                    <a:alpha val="100000"/>
                  </a:schemeClr>
                </a:solidFill>
                <a:latin typeface="Noto Sans SC" panose="020B0200000000000000" charset="-122"/>
                <a:ea typeface="Noto Sans SC" panose="020B0200000000000000" charset="-122"/>
                <a:cs typeface="Noto Sans SC" panose="020B0200000000000000" charset="-122"/>
              </a:rPr>
              <a:t>绩效表现</a:t>
            </a:r>
            <a:endParaRPr lang="zh-CN" altLang="en-US" sz="20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1" name="TextBox 11"/>
          <p:cNvSpPr txBox="1"/>
          <p:nvPr>
            <p:custDataLst>
              <p:tags r:id="rId13"/>
            </p:custDataLst>
          </p:nvPr>
        </p:nvSpPr>
        <p:spPr>
          <a:xfrm>
            <a:off x="1530350" y="3566160"/>
            <a:ext cx="7671435" cy="972820"/>
          </a:xfrm>
          <a:prstGeom prst="rect">
            <a:avLst/>
          </a:prstGeom>
        </p:spPr>
        <p:txBody>
          <a:bodyPr vert="horz" wrap="square" lIns="114300" tIns="57150" rIns="114300" bIns="57150" rtlCol="0" anchor="t" anchorCtr="0">
            <a:noAutofit/>
          </a:bodyPr>
          <a:lstStyle/>
          <a:p>
            <a:pPr>
              <a:lnSpc>
                <a:spcPct val="120000"/>
              </a:lnSpc>
            </a:pP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内部审查</a:t>
            </a:r>
            <a:r>
              <a:rPr lang="en-US" altLang="zh-CN" sz="1500" b="1">
                <a:solidFill>
                  <a:srgbClr val="0070C0">
                    <a:alpha val="100000"/>
                  </a:srgbClr>
                </a:solidFill>
                <a:latin typeface="Noto Sans SC" panose="020B0200000000000000" charset="-122"/>
                <a:ea typeface="Noto Sans SC" panose="020B0200000000000000" charset="-122"/>
                <a:cs typeface="Noto Sans SC" panose="020B0200000000000000" charset="-122"/>
              </a:rPr>
              <a:t>12</a:t>
            </a: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次</a:t>
            </a:r>
            <a:r>
              <a:rPr lang="en-US" altLang="zh-CN" sz="1500">
                <a:solidFill>
                  <a:schemeClr val="dk1">
                    <a:alpha val="100000"/>
                  </a:schemeClr>
                </a:solidFill>
                <a:latin typeface="Noto Sans SC" panose="020B0200000000000000" charset="-122"/>
                <a:ea typeface="Noto Sans SC" panose="020B0200000000000000" charset="-122"/>
                <a:cs typeface="Noto Sans SC" panose="020B0200000000000000" charset="-122"/>
              </a:rPr>
              <a:t>      </a:t>
            </a: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整改问题</a:t>
            </a:r>
            <a:r>
              <a:rPr lang="en-US" altLang="zh-CN" sz="1500" b="1">
                <a:solidFill>
                  <a:srgbClr val="0070C0">
                    <a:alpha val="100000"/>
                  </a:srgbClr>
                </a:solidFill>
                <a:latin typeface="Noto Sans SC" panose="020B0200000000000000" charset="-122"/>
                <a:ea typeface="Noto Sans SC" panose="020B0200000000000000" charset="-122"/>
                <a:cs typeface="Noto Sans SC" panose="020B0200000000000000" charset="-122"/>
              </a:rPr>
              <a:t>21</a:t>
            </a: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项</a:t>
            </a:r>
            <a:r>
              <a:rPr lang="en-US" altLang="zh-CN" sz="1500">
                <a:solidFill>
                  <a:schemeClr val="dk1">
                    <a:alpha val="100000"/>
                  </a:schemeClr>
                </a:solidFill>
                <a:latin typeface="Noto Sans SC" panose="020B0200000000000000" charset="-122"/>
                <a:ea typeface="Noto Sans SC" panose="020B0200000000000000" charset="-122"/>
                <a:cs typeface="Noto Sans SC" panose="020B0200000000000000" charset="-122"/>
              </a:rPr>
              <a:t>      </a:t>
            </a: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全年环保审批手续办结率</a:t>
            </a:r>
            <a:r>
              <a:rPr lang="en-US" altLang="zh-CN" sz="1500" b="1">
                <a:solidFill>
                  <a:srgbClr val="0070C0">
                    <a:alpha val="100000"/>
                  </a:srgbClr>
                </a:solidFill>
                <a:latin typeface="Noto Sans SC" panose="020B0200000000000000" charset="-122"/>
                <a:ea typeface="Noto Sans SC" panose="020B0200000000000000" charset="-122"/>
                <a:cs typeface="Noto Sans SC" panose="020B0200000000000000" charset="-122"/>
              </a:rPr>
              <a:t>100%</a:t>
            </a:r>
            <a:r>
              <a:rPr lang="en-US" altLang="zh-CN" sz="1500">
                <a:solidFill>
                  <a:schemeClr val="dk1">
                    <a:alpha val="100000"/>
                  </a:schemeClr>
                </a:solidFill>
                <a:latin typeface="Noto Sans SC" panose="020B0200000000000000" charset="-122"/>
                <a:ea typeface="Noto Sans SC" panose="020B0200000000000000" charset="-122"/>
                <a:cs typeface="Noto Sans SC" panose="020B0200000000000000" charset="-122"/>
              </a:rPr>
              <a:t>      </a:t>
            </a: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环保违规记录</a:t>
            </a:r>
            <a:r>
              <a:rPr lang="en-US" altLang="zh-CN" sz="1500" b="1">
                <a:solidFill>
                  <a:srgbClr val="0070C0">
                    <a:alpha val="100000"/>
                  </a:srgbClr>
                </a:solidFill>
                <a:latin typeface="Noto Sans SC" panose="020B0200000000000000" charset="-122"/>
                <a:ea typeface="Noto Sans SC" panose="020B0200000000000000" charset="-122"/>
                <a:cs typeface="Noto Sans SC" panose="020B0200000000000000" charset="-122"/>
              </a:rPr>
              <a:t>0</a:t>
            </a: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条</a:t>
            </a:r>
            <a:endPar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endParaRPr>
          </a:p>
          <a:p>
            <a:pPr>
              <a:lnSpc>
                <a:spcPct val="120000"/>
              </a:lnSpc>
            </a:pP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年用水量</a:t>
            </a:r>
            <a:r>
              <a:rPr lang="en-US" altLang="zh-CN" sz="1500" b="1">
                <a:solidFill>
                  <a:srgbClr val="0070C0">
                    <a:alpha val="100000"/>
                  </a:srgbClr>
                </a:solidFill>
                <a:latin typeface="Noto Sans SC" panose="020B0200000000000000" charset="-122"/>
                <a:ea typeface="Noto Sans SC" panose="020B0200000000000000" charset="-122"/>
                <a:cs typeface="Noto Sans SC" panose="020B0200000000000000" charset="-122"/>
              </a:rPr>
              <a:t>1399</a:t>
            </a:r>
            <a:r>
              <a:rPr lang="en-US" altLang="zh-CN" sz="1500">
                <a:solidFill>
                  <a:schemeClr val="dk1">
                    <a:alpha val="100000"/>
                  </a:schemeClr>
                </a:solidFill>
                <a:latin typeface="Noto Sans SC" panose="020B0200000000000000" charset="-122"/>
                <a:ea typeface="Noto Sans SC" panose="020B0200000000000000" charset="-122"/>
                <a:cs typeface="Noto Sans SC" panose="020B0200000000000000" charset="-122"/>
              </a:rPr>
              <a:t>t     </a:t>
            </a: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全年温室气体排放量</a:t>
            </a:r>
            <a:r>
              <a:rPr lang="en-US" altLang="zh-CN" sz="1500" b="1">
                <a:solidFill>
                  <a:srgbClr val="0070C0">
                    <a:alpha val="100000"/>
                  </a:srgbClr>
                </a:solidFill>
                <a:latin typeface="Noto Sans SC" panose="020B0200000000000000" charset="-122"/>
                <a:ea typeface="Noto Sans SC" panose="020B0200000000000000" charset="-122"/>
                <a:cs typeface="Noto Sans SC" panose="020B0200000000000000" charset="-122"/>
              </a:rPr>
              <a:t>205.84</a:t>
            </a:r>
            <a:r>
              <a:rPr lang="en-US" altLang="zh-CN" sz="1500">
                <a:solidFill>
                  <a:schemeClr val="dk1">
                    <a:alpha val="100000"/>
                  </a:schemeClr>
                </a:solidFill>
                <a:latin typeface="Noto Sans SC" panose="020B0200000000000000" charset="-122"/>
                <a:ea typeface="Noto Sans SC" panose="020B0200000000000000" charset="-122"/>
                <a:cs typeface="Noto Sans SC" panose="020B0200000000000000" charset="-122"/>
              </a:rPr>
              <a:t>tCO</a:t>
            </a:r>
            <a:r>
              <a:rPr lang="en-US" altLang="zh-CN" sz="1500" baseline="-25000">
                <a:solidFill>
                  <a:schemeClr val="dk1">
                    <a:alpha val="100000"/>
                  </a:schemeClr>
                </a:solidFill>
                <a:latin typeface="Noto Sans SC" panose="020B0200000000000000" charset="-122"/>
                <a:ea typeface="Noto Sans SC" panose="020B0200000000000000" charset="-122"/>
                <a:cs typeface="Noto Sans SC" panose="020B0200000000000000" charset="-122"/>
              </a:rPr>
              <a:t>2</a:t>
            </a:r>
            <a:r>
              <a:rPr lang="en-US" altLang="zh-CN" sz="1500">
                <a:solidFill>
                  <a:schemeClr val="dk1">
                    <a:alpha val="100000"/>
                  </a:schemeClr>
                </a:solidFill>
                <a:latin typeface="Noto Sans SC" panose="020B0200000000000000" charset="-122"/>
                <a:ea typeface="Noto Sans SC" panose="020B0200000000000000" charset="-122"/>
                <a:cs typeface="Noto Sans SC" panose="020B0200000000000000" charset="-122"/>
              </a:rPr>
              <a:t>e</a:t>
            </a:r>
            <a:endParaRPr lang="en-US" altLang="zh-CN" sz="1500">
              <a:solidFill>
                <a:schemeClr val="dk1">
                  <a:alpha val="100000"/>
                </a:schemeClr>
              </a:solidFill>
              <a:latin typeface="Noto Sans SC" panose="020B0200000000000000" charset="-122"/>
              <a:ea typeface="Noto Sans SC" panose="020B0200000000000000" charset="-122"/>
              <a:cs typeface="Noto Sans SC" panose="020B0200000000000000" charset="-122"/>
            </a:endParaRPr>
          </a:p>
          <a:p>
            <a:pPr>
              <a:lnSpc>
                <a:spcPct val="120000"/>
              </a:lnSpc>
            </a:pP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工业固体废弃物综合利用率</a:t>
            </a:r>
            <a:r>
              <a:rPr lang="en-US" altLang="zh-CN" sz="1500" b="1">
                <a:solidFill>
                  <a:srgbClr val="0070C0">
                    <a:alpha val="100000"/>
                  </a:srgbClr>
                </a:solidFill>
                <a:latin typeface="Noto Sans SC" panose="020B0200000000000000" charset="-122"/>
                <a:ea typeface="Noto Sans SC" panose="020B0200000000000000" charset="-122"/>
                <a:cs typeface="Noto Sans SC" panose="020B0200000000000000" charset="-122"/>
              </a:rPr>
              <a:t>100%</a:t>
            </a:r>
            <a:r>
              <a:rPr lang="en-US" altLang="zh-CN" sz="1500">
                <a:solidFill>
                  <a:schemeClr val="dk1">
                    <a:alpha val="100000"/>
                  </a:schemeClr>
                </a:solidFill>
                <a:latin typeface="Noto Sans SC" panose="020B0200000000000000" charset="-122"/>
                <a:ea typeface="Noto Sans SC" panose="020B0200000000000000" charset="-122"/>
                <a:cs typeface="Noto Sans SC" panose="020B0200000000000000" charset="-122"/>
              </a:rPr>
              <a:t>  </a:t>
            </a: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危险废弃物安全处置率</a:t>
            </a:r>
            <a:r>
              <a:rPr lang="en-US" altLang="zh-CN" sz="1500" b="1">
                <a:solidFill>
                  <a:srgbClr val="0070C0">
                    <a:alpha val="100000"/>
                  </a:srgbClr>
                </a:solidFill>
                <a:latin typeface="Noto Sans SC" panose="020B0200000000000000" charset="-122"/>
                <a:ea typeface="Noto Sans SC" panose="020B0200000000000000" charset="-122"/>
                <a:cs typeface="Noto Sans SC" panose="020B0200000000000000" charset="-122"/>
              </a:rPr>
              <a:t>100%</a:t>
            </a:r>
            <a:r>
              <a:rPr lang="en-US" altLang="zh-CN" sz="1500">
                <a:solidFill>
                  <a:schemeClr val="dk1">
                    <a:alpha val="100000"/>
                  </a:schemeClr>
                </a:solidFill>
                <a:latin typeface="Noto Sans SC" panose="020B0200000000000000" charset="-122"/>
                <a:ea typeface="Noto Sans SC" panose="020B0200000000000000" charset="-122"/>
                <a:cs typeface="Noto Sans SC" panose="020B0200000000000000" charset="-122"/>
              </a:rPr>
              <a:t>          </a:t>
            </a: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废气达标排放率</a:t>
            </a:r>
            <a:r>
              <a:rPr lang="en-US" altLang="zh-CN" sz="1500" b="1">
                <a:solidFill>
                  <a:srgbClr val="0070C0">
                    <a:alpha val="100000"/>
                  </a:srgbClr>
                </a:solidFill>
                <a:latin typeface="Noto Sans SC" panose="020B0200000000000000" charset="-122"/>
                <a:ea typeface="Noto Sans SC" panose="020B0200000000000000" charset="-122"/>
                <a:cs typeface="Noto Sans SC" panose="020B0200000000000000" charset="-122"/>
              </a:rPr>
              <a:t>100%</a:t>
            </a:r>
            <a:endParaRPr lang="en-US" altLang="zh-CN" sz="150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2" name="TextBox 12"/>
          <p:cNvSpPr txBox="1"/>
          <p:nvPr>
            <p:custDataLst>
              <p:tags r:id="rId14"/>
            </p:custDataLst>
          </p:nvPr>
        </p:nvSpPr>
        <p:spPr>
          <a:xfrm>
            <a:off x="1520945" y="3173238"/>
            <a:ext cx="6148089" cy="449970"/>
          </a:xfrm>
          <a:prstGeom prst="rect">
            <a:avLst/>
          </a:prstGeom>
        </p:spPr>
        <p:txBody>
          <a:bodyPr vert="horz" wrap="square" lIns="114300" tIns="57150" rIns="114300" bIns="57150" rtlCol="0" anchor="ctr" anchorCtr="0">
            <a:noAutofit/>
          </a:bodyPr>
          <a:lstStyle/>
          <a:p>
            <a:pPr>
              <a:lnSpc>
                <a:spcPct val="77000"/>
              </a:lnSpc>
            </a:pPr>
            <a:r>
              <a:rPr lang="en-US" sz="2000" b="1">
                <a:solidFill>
                  <a:schemeClr val="accent1">
                    <a:alpha val="100000"/>
                  </a:schemeClr>
                </a:solidFill>
                <a:latin typeface="Noto Sans SC" panose="020B0200000000000000" charset="-122"/>
                <a:ea typeface="Noto Sans SC" panose="020B0200000000000000" charset="-122"/>
                <a:cs typeface="Noto Sans SC" panose="020B0200000000000000" charset="-122"/>
              </a:rPr>
              <a:t>社会</a:t>
            </a:r>
            <a:r>
              <a:rPr lang="zh-CN" altLang="en-US" sz="2000" b="1">
                <a:solidFill>
                  <a:schemeClr val="accent1">
                    <a:alpha val="100000"/>
                  </a:schemeClr>
                </a:solidFill>
                <a:latin typeface="Noto Sans SC" panose="020B0200000000000000" charset="-122"/>
                <a:ea typeface="Noto Sans SC" panose="020B0200000000000000" charset="-122"/>
                <a:cs typeface="Noto Sans SC" panose="020B0200000000000000" charset="-122"/>
              </a:rPr>
              <a:t>绩效表现</a:t>
            </a:r>
            <a:endParaRPr lang="zh-CN" altLang="en-US" sz="20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3" name="TextBox 13"/>
          <p:cNvSpPr txBox="1"/>
          <p:nvPr>
            <p:custDataLst>
              <p:tags r:id="rId15"/>
            </p:custDataLst>
          </p:nvPr>
        </p:nvSpPr>
        <p:spPr>
          <a:xfrm>
            <a:off x="3325984" y="5352046"/>
            <a:ext cx="7497178" cy="972854"/>
          </a:xfrm>
          <a:prstGeom prst="rect">
            <a:avLst/>
          </a:prstGeom>
        </p:spPr>
        <p:txBody>
          <a:bodyPr vert="horz" wrap="square" lIns="114300" tIns="57150" rIns="114300" bIns="57150" rtlCol="0" anchor="t" anchorCtr="0">
            <a:noAutofit/>
          </a:bodyPr>
          <a:lstStyle/>
          <a:p>
            <a:pPr>
              <a:lnSpc>
                <a:spcPct val="120000"/>
              </a:lnSpc>
            </a:pP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人均培训时长</a:t>
            </a:r>
            <a:r>
              <a:rPr lang="en-US" altLang="zh-CN" sz="1500" b="1">
                <a:solidFill>
                  <a:srgbClr val="0070C0">
                    <a:alpha val="100000"/>
                  </a:srgbClr>
                </a:solidFill>
                <a:latin typeface="Noto Sans SC" panose="020B0200000000000000" charset="-122"/>
                <a:ea typeface="Noto Sans SC" panose="020B0200000000000000" charset="-122"/>
                <a:cs typeface="Noto Sans SC" panose="020B0200000000000000" charset="-122"/>
              </a:rPr>
              <a:t>40</a:t>
            </a: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小时</a:t>
            </a:r>
            <a:r>
              <a:rPr lang="en-US" altLang="zh-CN" sz="1500">
                <a:solidFill>
                  <a:schemeClr val="dk1">
                    <a:alpha val="100000"/>
                  </a:schemeClr>
                </a:solidFill>
                <a:latin typeface="Noto Sans SC" panose="020B0200000000000000" charset="-122"/>
                <a:ea typeface="Noto Sans SC" panose="020B0200000000000000" charset="-122"/>
                <a:cs typeface="Noto Sans SC" panose="020B0200000000000000" charset="-122"/>
              </a:rPr>
              <a:t>        </a:t>
            </a: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员工满意度</a:t>
            </a:r>
            <a:r>
              <a:rPr lang="en-US" altLang="zh-CN" sz="1500" b="1">
                <a:solidFill>
                  <a:srgbClr val="0070C0">
                    <a:alpha val="100000"/>
                  </a:srgbClr>
                </a:solidFill>
                <a:latin typeface="Noto Sans SC" panose="020B0200000000000000" charset="-122"/>
                <a:ea typeface="Noto Sans SC" panose="020B0200000000000000" charset="-122"/>
                <a:cs typeface="Noto Sans SC" panose="020B0200000000000000" charset="-122"/>
              </a:rPr>
              <a:t>96%</a:t>
            </a:r>
            <a:r>
              <a:rPr lang="en-US" altLang="zh-CN" sz="1500">
                <a:solidFill>
                  <a:schemeClr val="dk1">
                    <a:alpha val="100000"/>
                  </a:schemeClr>
                </a:solidFill>
                <a:latin typeface="Noto Sans SC" panose="020B0200000000000000" charset="-122"/>
                <a:ea typeface="Noto Sans SC" panose="020B0200000000000000" charset="-122"/>
                <a:cs typeface="Noto Sans SC" panose="020B0200000000000000" charset="-122"/>
              </a:rPr>
              <a:t>        </a:t>
            </a: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新员工在技能考核中的通过率</a:t>
            </a:r>
            <a:r>
              <a:rPr lang="en-US" altLang="zh-CN" sz="1500" b="1">
                <a:solidFill>
                  <a:srgbClr val="0070C0">
                    <a:alpha val="100000"/>
                  </a:srgbClr>
                </a:solidFill>
                <a:latin typeface="Noto Sans SC" panose="020B0200000000000000" charset="-122"/>
                <a:ea typeface="Noto Sans SC" panose="020B0200000000000000" charset="-122"/>
                <a:cs typeface="Noto Sans SC" panose="020B0200000000000000" charset="-122"/>
              </a:rPr>
              <a:t>100%</a:t>
            </a:r>
            <a:endParaRPr lang="en-US" altLang="zh-CN" sz="1500" b="1">
              <a:solidFill>
                <a:srgbClr val="0070C0">
                  <a:alpha val="100000"/>
                </a:srgbClr>
              </a:solidFill>
              <a:latin typeface="Noto Sans SC" panose="020B0200000000000000" charset="-122"/>
              <a:ea typeface="Noto Sans SC" panose="020B0200000000000000" charset="-122"/>
              <a:cs typeface="Noto Sans SC" panose="020B0200000000000000" charset="-122"/>
            </a:endParaRPr>
          </a:p>
          <a:p>
            <a:pPr algn="l">
              <a:lnSpc>
                <a:spcPct val="120000"/>
              </a:lnSpc>
              <a:buClrTx/>
              <a:buSzTx/>
              <a:buFontTx/>
            </a:pP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全员参与职业健康制度学习培训</a:t>
            </a:r>
            <a:r>
              <a:rPr lang="en-US" altLang="zh-CN" sz="1500" b="1">
                <a:solidFill>
                  <a:srgbClr val="0070C0">
                    <a:alpha val="100000"/>
                  </a:srgbClr>
                </a:solidFill>
                <a:latin typeface="Noto Sans SC" panose="020B0200000000000000" charset="-122"/>
                <a:ea typeface="Noto Sans SC" panose="020B0200000000000000" charset="-122"/>
                <a:cs typeface="Noto Sans SC" panose="020B0200000000000000" charset="-122"/>
              </a:rPr>
              <a:t>6</a:t>
            </a: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次</a:t>
            </a:r>
            <a:r>
              <a:rPr lang="en-US" altLang="zh-CN" sz="1500">
                <a:solidFill>
                  <a:schemeClr val="dk1">
                    <a:alpha val="100000"/>
                  </a:schemeClr>
                </a:solidFill>
                <a:latin typeface="Noto Sans SC" panose="020B0200000000000000" charset="-122"/>
                <a:ea typeface="Noto Sans SC" panose="020B0200000000000000" charset="-122"/>
                <a:cs typeface="Noto Sans SC" panose="020B0200000000000000" charset="-122"/>
              </a:rPr>
              <a:t>                  </a:t>
            </a: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员工覆盖率</a:t>
            </a:r>
            <a:r>
              <a:rPr lang="en-US" altLang="zh-CN" sz="1500" b="1">
                <a:solidFill>
                  <a:srgbClr val="0070C0">
                    <a:alpha val="100000"/>
                  </a:srgbClr>
                </a:solidFill>
                <a:latin typeface="Noto Sans SC" panose="020B0200000000000000" charset="-122"/>
                <a:ea typeface="Noto Sans SC" panose="020B0200000000000000" charset="-122"/>
                <a:cs typeface="Noto Sans SC" panose="020B0200000000000000" charset="-122"/>
              </a:rPr>
              <a:t>100%</a:t>
            </a:r>
            <a:endParaRPr lang="en-US" altLang="zh-CN" sz="1500" b="1">
              <a:solidFill>
                <a:srgbClr val="0070C0">
                  <a:alpha val="100000"/>
                </a:srgbClr>
              </a:solidFill>
              <a:latin typeface="Noto Sans SC" panose="020B0200000000000000" charset="-122"/>
              <a:ea typeface="Noto Sans SC" panose="020B0200000000000000" charset="-122"/>
              <a:cs typeface="Noto Sans SC" panose="020B0200000000000000" charset="-122"/>
            </a:endParaRPr>
          </a:p>
          <a:p>
            <a:pPr>
              <a:lnSpc>
                <a:spcPct val="120000"/>
              </a:lnSpc>
            </a:pP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设备安全检查</a:t>
            </a:r>
            <a:r>
              <a:rPr lang="en-US" altLang="zh-CN" sz="1500" b="1">
                <a:solidFill>
                  <a:srgbClr val="0070C0">
                    <a:alpha val="100000"/>
                  </a:srgbClr>
                </a:solidFill>
                <a:latin typeface="Noto Sans SC" panose="020B0200000000000000" charset="-122"/>
                <a:ea typeface="Noto Sans SC" panose="020B0200000000000000" charset="-122"/>
                <a:cs typeface="Noto Sans SC" panose="020B0200000000000000" charset="-122"/>
              </a:rPr>
              <a:t>12</a:t>
            </a: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次</a:t>
            </a:r>
            <a:r>
              <a:rPr lang="en-US" altLang="zh-CN" sz="1500">
                <a:solidFill>
                  <a:schemeClr val="dk1">
                    <a:alpha val="100000"/>
                  </a:schemeClr>
                </a:solidFill>
                <a:latin typeface="Noto Sans SC" panose="020B0200000000000000" charset="-122"/>
                <a:ea typeface="Noto Sans SC" panose="020B0200000000000000" charset="-122"/>
                <a:cs typeface="Noto Sans SC" panose="020B0200000000000000" charset="-122"/>
              </a:rPr>
              <a:t>             </a:t>
            </a: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应急演练</a:t>
            </a:r>
            <a:r>
              <a:rPr lang="en-US" altLang="zh-CN" sz="1500" b="1">
                <a:solidFill>
                  <a:srgbClr val="0070C0">
                    <a:alpha val="100000"/>
                  </a:srgbClr>
                </a:solidFill>
                <a:latin typeface="Noto Sans SC" panose="020B0200000000000000" charset="-122"/>
                <a:ea typeface="Noto Sans SC" panose="020B0200000000000000" charset="-122"/>
                <a:cs typeface="Noto Sans SC" panose="020B0200000000000000" charset="-122"/>
              </a:rPr>
              <a:t>4</a:t>
            </a: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次</a:t>
            </a:r>
            <a:endPar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4" name="TextBox 14"/>
          <p:cNvSpPr txBox="1"/>
          <p:nvPr>
            <p:custDataLst>
              <p:tags r:id="rId16"/>
            </p:custDataLst>
          </p:nvPr>
        </p:nvSpPr>
        <p:spPr>
          <a:xfrm>
            <a:off x="3316459" y="4959226"/>
            <a:ext cx="6148089" cy="449970"/>
          </a:xfrm>
          <a:prstGeom prst="rect">
            <a:avLst/>
          </a:prstGeom>
        </p:spPr>
        <p:txBody>
          <a:bodyPr vert="horz" wrap="square" lIns="114300" tIns="57150" rIns="114300" bIns="57150" rtlCol="0" anchor="ctr" anchorCtr="0">
            <a:noAutofit/>
          </a:bodyPr>
          <a:lstStyle/>
          <a:p>
            <a:pPr>
              <a:lnSpc>
                <a:spcPct val="77000"/>
              </a:lnSpc>
            </a:pPr>
            <a:r>
              <a:rPr lang="en-US" sz="2000" b="1">
                <a:solidFill>
                  <a:schemeClr val="accent1">
                    <a:alpha val="100000"/>
                  </a:schemeClr>
                </a:solidFill>
                <a:latin typeface="Noto Sans SC" panose="020B0200000000000000" charset="-122"/>
                <a:ea typeface="Noto Sans SC" panose="020B0200000000000000" charset="-122"/>
                <a:cs typeface="Noto Sans SC" panose="020B0200000000000000" charset="-122"/>
              </a:rPr>
              <a:t>治理</a:t>
            </a:r>
            <a:r>
              <a:rPr lang="zh-CN" altLang="en-US" sz="2000" b="1">
                <a:solidFill>
                  <a:schemeClr val="accent1">
                    <a:alpha val="100000"/>
                  </a:schemeClr>
                </a:solidFill>
                <a:latin typeface="Noto Sans SC" panose="020B0200000000000000" charset="-122"/>
                <a:ea typeface="Noto Sans SC" panose="020B0200000000000000" charset="-122"/>
                <a:cs typeface="Noto Sans SC" panose="020B0200000000000000" charset="-122"/>
              </a:rPr>
              <a:t>绩效表现</a:t>
            </a:r>
            <a:endParaRPr lang="zh-CN" altLang="en-US" sz="20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476023" y="265328"/>
            <a:ext cx="11239500" cy="914400"/>
          </a:xfrm>
          <a:prstGeom prst="rect">
            <a:avLst/>
          </a:prstGeom>
        </p:spPr>
        <p:txBody>
          <a:bodyPr vert="horz" wrap="square" lIns="123825" tIns="123825" rIns="57150" bIns="123825" rtlCol="0" anchor="ctr" anchorCtr="0">
            <a:noAutofit/>
          </a:bodyPr>
          <a:lstStyle/>
          <a:p>
            <a:pPr>
              <a:lnSpc>
                <a:spcPct val="140000"/>
              </a:lnSpc>
            </a:pPr>
            <a:r>
              <a:rPr lang="zh-CN" altLang="en-US" sz="3000" b="1">
                <a:solidFill>
                  <a:schemeClr val="dk2">
                    <a:alpha val="100000"/>
                  </a:schemeClr>
                </a:solidFill>
                <a:latin typeface="Noto Sans SC" panose="020B0200000000000000" charset="-122"/>
                <a:ea typeface="Noto Sans SC" panose="020B0200000000000000" charset="-122"/>
                <a:cs typeface="Noto Sans SC" panose="020B0200000000000000" charset="-122"/>
              </a:rPr>
              <a:t>关于我们</a:t>
            </a:r>
            <a:endParaRPr lang="zh-CN" altLang="en-US" sz="3000" b="1">
              <a:solidFill>
                <a:schemeClr val="dk2">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4" name="TextBox 4"/>
          <p:cNvSpPr txBox="1"/>
          <p:nvPr>
            <p:custDataLst>
              <p:tags r:id="rId2"/>
            </p:custDataLst>
          </p:nvPr>
        </p:nvSpPr>
        <p:spPr>
          <a:xfrm>
            <a:off x="3340584" y="1688405"/>
            <a:ext cx="8109936" cy="1151241"/>
          </a:xfrm>
          <a:prstGeom prst="rect">
            <a:avLst/>
          </a:prstGeom>
        </p:spPr>
        <p:txBody>
          <a:bodyPr vert="horz" wrap="square" lIns="114300" tIns="57150" rIns="114300" bIns="57150" rtlCol="0" anchor="t" anchorCtr="0">
            <a:noAutofit/>
          </a:bodyPr>
          <a:lstStyle/>
          <a:p>
            <a:pPr>
              <a:lnSpc>
                <a:spcPct val="140000"/>
              </a:lnSpc>
            </a:pP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建湖金拓机械制造有限公司成立于</a:t>
            </a:r>
            <a:r>
              <a:rPr lang="en-US" altLang="zh-CN" sz="1500">
                <a:solidFill>
                  <a:schemeClr val="dk1">
                    <a:alpha val="100000"/>
                  </a:schemeClr>
                </a:solidFill>
                <a:latin typeface="Noto Sans SC" panose="020B0200000000000000" charset="-122"/>
                <a:ea typeface="Noto Sans SC" panose="020B0200000000000000" charset="-122"/>
                <a:cs typeface="Noto Sans SC" panose="020B0200000000000000" charset="-122"/>
              </a:rPr>
              <a:t>2015</a:t>
            </a: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年</a:t>
            </a:r>
            <a:r>
              <a:rPr lang="en-US" altLang="zh-CN" sz="1500">
                <a:solidFill>
                  <a:schemeClr val="dk1">
                    <a:alpha val="100000"/>
                  </a:schemeClr>
                </a:solidFill>
                <a:latin typeface="Noto Sans SC" panose="020B0200000000000000" charset="-122"/>
                <a:ea typeface="Noto Sans SC" panose="020B0200000000000000" charset="-122"/>
                <a:cs typeface="Noto Sans SC" panose="020B0200000000000000" charset="-122"/>
              </a:rPr>
              <a:t>8</a:t>
            </a: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月</a:t>
            </a:r>
            <a:r>
              <a:rPr lang="en-US" altLang="zh-CN" sz="1500">
                <a:solidFill>
                  <a:schemeClr val="dk1">
                    <a:alpha val="100000"/>
                  </a:schemeClr>
                </a:solidFill>
                <a:latin typeface="Noto Sans SC" panose="020B0200000000000000" charset="-122"/>
                <a:ea typeface="Noto Sans SC" panose="020B0200000000000000" charset="-122"/>
                <a:cs typeface="Noto Sans SC" panose="020B0200000000000000" charset="-122"/>
              </a:rPr>
              <a:t>7</a:t>
            </a: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日，注册资本</a:t>
            </a:r>
            <a:r>
              <a:rPr lang="en-US" altLang="zh-CN" sz="1500">
                <a:solidFill>
                  <a:schemeClr val="dk1">
                    <a:alpha val="100000"/>
                  </a:schemeClr>
                </a:solidFill>
                <a:latin typeface="Noto Sans SC" panose="020B0200000000000000" charset="-122"/>
                <a:ea typeface="Noto Sans SC" panose="020B0200000000000000" charset="-122"/>
                <a:cs typeface="Noto Sans SC" panose="020B0200000000000000" charset="-122"/>
              </a:rPr>
              <a:t>5100</a:t>
            </a: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万人民币，实缴资本</a:t>
            </a:r>
            <a:r>
              <a:rPr lang="en-US" altLang="zh-CN" sz="1500">
                <a:solidFill>
                  <a:schemeClr val="dk1">
                    <a:alpha val="100000"/>
                  </a:schemeClr>
                </a:solidFill>
                <a:latin typeface="Noto Sans SC" panose="020B0200000000000000" charset="-122"/>
                <a:ea typeface="Noto Sans SC" panose="020B0200000000000000" charset="-122"/>
                <a:cs typeface="Noto Sans SC" panose="020B0200000000000000" charset="-122"/>
              </a:rPr>
              <a:t>3050</a:t>
            </a: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万人民币。公司位于江苏省建湖县开发区天津路</a:t>
            </a:r>
            <a:r>
              <a:rPr lang="en-US" altLang="zh-CN" sz="1500">
                <a:solidFill>
                  <a:schemeClr val="dk1">
                    <a:alpha val="100000"/>
                  </a:schemeClr>
                </a:solidFill>
                <a:latin typeface="Noto Sans SC" panose="020B0200000000000000" charset="-122"/>
                <a:ea typeface="Noto Sans SC" panose="020B0200000000000000" charset="-122"/>
                <a:cs typeface="Noto Sans SC" panose="020B0200000000000000" charset="-122"/>
              </a:rPr>
              <a:t>99</a:t>
            </a: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号，法定代表人为孙喜银。公司是一家集研发、生产、销售和服务于一体的高新技术企业，专注于石油钻采设备、固井压裂设备等专用设备的制造。公司的经营范围广泛，许可项目包括特种设备制造、电线电缆制造等；一般项目涵盖石油钻采专用设备制造与销售、环境保护专用设备制造与销售、泵及真空设备制造与销售等众多领域。</a:t>
            </a:r>
            <a:endPar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5" name="TextBox 5"/>
          <p:cNvSpPr txBox="1"/>
          <p:nvPr>
            <p:custDataLst>
              <p:tags r:id="rId3"/>
            </p:custDataLst>
          </p:nvPr>
        </p:nvSpPr>
        <p:spPr>
          <a:xfrm>
            <a:off x="3340584" y="1249667"/>
            <a:ext cx="7146070" cy="449970"/>
          </a:xfrm>
          <a:prstGeom prst="rect">
            <a:avLst/>
          </a:prstGeom>
        </p:spPr>
        <p:txBody>
          <a:bodyPr vert="horz" wrap="square" lIns="114300" tIns="57150" rIns="114300" bIns="57150" rtlCol="0" anchor="ctr" anchorCtr="0">
            <a:noAutofit/>
          </a:bodyPr>
          <a:lstStyle/>
          <a:p>
            <a:pPr>
              <a:lnSpc>
                <a:spcPct val="77000"/>
              </a:lnSpc>
            </a:pPr>
            <a:r>
              <a:rPr lang="zh-CN" altLang="en-US" sz="2000" b="1">
                <a:solidFill>
                  <a:schemeClr val="accent1">
                    <a:alpha val="100000"/>
                  </a:schemeClr>
                </a:solidFill>
                <a:latin typeface="Noto Sans SC" panose="020B0200000000000000" charset="-122"/>
                <a:ea typeface="Noto Sans SC" panose="020B0200000000000000" charset="-122"/>
                <a:cs typeface="Noto Sans SC" panose="020B0200000000000000" charset="-122"/>
              </a:rPr>
              <a:t>企业简介</a:t>
            </a:r>
            <a:endParaRPr lang="zh-CN" altLang="en-US" sz="20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6" name="TextBox 6"/>
          <p:cNvSpPr txBox="1"/>
          <p:nvPr>
            <p:custDataLst>
              <p:tags r:id="rId4"/>
            </p:custDataLst>
          </p:nvPr>
        </p:nvSpPr>
        <p:spPr>
          <a:xfrm>
            <a:off x="3334188" y="3389806"/>
            <a:ext cx="8109936" cy="1151241"/>
          </a:xfrm>
          <a:prstGeom prst="rect">
            <a:avLst/>
          </a:prstGeom>
        </p:spPr>
        <p:txBody>
          <a:bodyPr vert="horz" wrap="square" lIns="114300" tIns="57150" rIns="114300" bIns="57150" rtlCol="0" anchor="t" anchorCtr="0">
            <a:noAutofit/>
          </a:bodyPr>
          <a:lstStyle/>
          <a:p>
            <a:pPr>
              <a:lnSpc>
                <a:spcPct val="140000"/>
              </a:lnSpc>
            </a:pPr>
            <a:endParaRPr lang="en-US" sz="150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8" name="TextBox 8"/>
          <p:cNvSpPr txBox="1"/>
          <p:nvPr>
            <p:custDataLst>
              <p:tags r:id="rId5"/>
            </p:custDataLst>
          </p:nvPr>
        </p:nvSpPr>
        <p:spPr>
          <a:xfrm>
            <a:off x="5791200" y="5125085"/>
            <a:ext cx="3041015" cy="1410970"/>
          </a:xfrm>
          <a:prstGeom prst="rect">
            <a:avLst/>
          </a:prstGeom>
        </p:spPr>
        <p:txBody>
          <a:bodyPr vert="horz" wrap="square" lIns="114300" tIns="57150" rIns="114300" bIns="57150" rtlCol="0" anchor="t" anchorCtr="0">
            <a:noAutofit/>
          </a:bodyPr>
          <a:lstStyle/>
          <a:p>
            <a:pPr>
              <a:lnSpc>
                <a:spcPct val="140000"/>
              </a:lnSpc>
            </a:pP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年度</a:t>
            </a:r>
            <a:r>
              <a:rPr lang="en-US" altLang="zh-CN" sz="1500">
                <a:solidFill>
                  <a:schemeClr val="dk1">
                    <a:alpha val="100000"/>
                  </a:schemeClr>
                </a:solidFill>
                <a:latin typeface="Noto Sans SC" panose="020B0200000000000000" charset="-122"/>
                <a:ea typeface="Noto Sans SC" panose="020B0200000000000000" charset="-122"/>
                <a:cs typeface="Noto Sans SC" panose="020B0200000000000000" charset="-122"/>
              </a:rPr>
              <a:t>          </a:t>
            </a: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产品产量</a:t>
            </a:r>
            <a:r>
              <a:rPr lang="en-US" altLang="zh-CN" sz="1500">
                <a:solidFill>
                  <a:schemeClr val="dk1">
                    <a:alpha val="100000"/>
                  </a:schemeClr>
                </a:solidFill>
                <a:latin typeface="Noto Sans SC" panose="020B0200000000000000" charset="-122"/>
                <a:ea typeface="Noto Sans SC" panose="020B0200000000000000" charset="-122"/>
                <a:cs typeface="Noto Sans SC" panose="020B0200000000000000" charset="-122"/>
              </a:rPr>
              <a:t>          </a:t>
            </a: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单位</a:t>
            </a:r>
            <a:endPar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endParaRPr>
          </a:p>
          <a:p>
            <a:pPr>
              <a:lnSpc>
                <a:spcPct val="140000"/>
              </a:lnSpc>
            </a:pPr>
            <a:r>
              <a:rPr lang="en-US" altLang="zh-CN" sz="1500">
                <a:solidFill>
                  <a:schemeClr val="dk1">
                    <a:alpha val="100000"/>
                  </a:schemeClr>
                </a:solidFill>
                <a:latin typeface="Noto Sans SC" panose="020B0200000000000000" charset="-122"/>
                <a:ea typeface="Noto Sans SC" panose="020B0200000000000000" charset="-122"/>
                <a:cs typeface="Noto Sans SC" panose="020B0200000000000000" charset="-122"/>
              </a:rPr>
              <a:t>2022              750                  </a:t>
            </a: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吨</a:t>
            </a:r>
            <a:endPar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endParaRPr>
          </a:p>
          <a:p>
            <a:pPr>
              <a:lnSpc>
                <a:spcPct val="140000"/>
              </a:lnSpc>
            </a:pPr>
            <a:r>
              <a:rPr lang="en-US" altLang="zh-CN" sz="1500">
                <a:solidFill>
                  <a:schemeClr val="dk1">
                    <a:alpha val="100000"/>
                  </a:schemeClr>
                </a:solidFill>
                <a:latin typeface="Noto Sans SC" panose="020B0200000000000000" charset="-122"/>
                <a:ea typeface="Noto Sans SC" panose="020B0200000000000000" charset="-122"/>
                <a:cs typeface="Noto Sans SC" panose="020B0200000000000000" charset="-122"/>
              </a:rPr>
              <a:t>2023              1091                </a:t>
            </a: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吨</a:t>
            </a:r>
            <a:endPar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endParaRPr>
          </a:p>
          <a:p>
            <a:pPr>
              <a:lnSpc>
                <a:spcPct val="140000"/>
              </a:lnSpc>
            </a:pPr>
            <a:r>
              <a:rPr lang="en-US" altLang="zh-CN" sz="1500">
                <a:solidFill>
                  <a:schemeClr val="dk1">
                    <a:alpha val="100000"/>
                  </a:schemeClr>
                </a:solidFill>
                <a:latin typeface="Noto Sans SC" panose="020B0200000000000000" charset="-122"/>
                <a:ea typeface="Noto Sans SC" panose="020B0200000000000000" charset="-122"/>
                <a:cs typeface="Noto Sans SC" panose="020B0200000000000000" charset="-122"/>
              </a:rPr>
              <a:t>2024              1133                </a:t>
            </a: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吨</a:t>
            </a:r>
            <a:endPar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9" name="TextBox 9"/>
          <p:cNvSpPr txBox="1"/>
          <p:nvPr>
            <p:custDataLst>
              <p:tags r:id="rId6"/>
            </p:custDataLst>
          </p:nvPr>
        </p:nvSpPr>
        <p:spPr>
          <a:xfrm>
            <a:off x="3340492" y="4191308"/>
            <a:ext cx="7146070" cy="449970"/>
          </a:xfrm>
          <a:prstGeom prst="rect">
            <a:avLst/>
          </a:prstGeom>
        </p:spPr>
        <p:txBody>
          <a:bodyPr vert="horz" wrap="square" lIns="114300" tIns="57150" rIns="114300" bIns="57150" rtlCol="0" anchor="ctr" anchorCtr="0">
            <a:noAutofit/>
          </a:bodyPr>
          <a:lstStyle/>
          <a:p>
            <a:pPr>
              <a:lnSpc>
                <a:spcPct val="77000"/>
              </a:lnSpc>
            </a:pPr>
            <a:r>
              <a:rPr lang="zh-CN" altLang="en-US" sz="2000" b="1">
                <a:solidFill>
                  <a:schemeClr val="accent1">
                    <a:alpha val="100000"/>
                  </a:schemeClr>
                </a:solidFill>
                <a:latin typeface="Noto Sans SC" panose="020B0200000000000000" charset="-122"/>
                <a:ea typeface="Noto Sans SC" panose="020B0200000000000000" charset="-122"/>
                <a:cs typeface="Noto Sans SC" panose="020B0200000000000000" charset="-122"/>
              </a:rPr>
              <a:t>业务情况</a:t>
            </a:r>
            <a:endParaRPr lang="zh-CN" altLang="en-US" sz="20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pic>
        <p:nvPicPr>
          <p:cNvPr id="10" name="图片 9" descr="01"/>
          <p:cNvPicPr>
            <a:picLocks noChangeAspect="1"/>
          </p:cNvPicPr>
          <p:nvPr/>
        </p:nvPicPr>
        <p:blipFill>
          <a:blip r:embed="rId7"/>
          <a:stretch>
            <a:fillRect/>
          </a:stretch>
        </p:blipFill>
        <p:spPr>
          <a:xfrm>
            <a:off x="414020" y="1447800"/>
            <a:ext cx="2926715" cy="2106930"/>
          </a:xfrm>
          <a:prstGeom prst="rect">
            <a:avLst/>
          </a:prstGeom>
        </p:spPr>
      </p:pic>
      <p:pic>
        <p:nvPicPr>
          <p:cNvPr id="11" name="图片 10" descr="02"/>
          <p:cNvPicPr>
            <a:picLocks noChangeAspect="1"/>
          </p:cNvPicPr>
          <p:nvPr/>
        </p:nvPicPr>
        <p:blipFill>
          <a:blip r:embed="rId8"/>
          <a:stretch>
            <a:fillRect/>
          </a:stretch>
        </p:blipFill>
        <p:spPr>
          <a:xfrm>
            <a:off x="144780" y="3657600"/>
            <a:ext cx="3103880" cy="2644775"/>
          </a:xfrm>
          <a:prstGeom prst="rect">
            <a:avLst/>
          </a:prstGeom>
        </p:spPr>
      </p:pic>
      <p:sp>
        <p:nvSpPr>
          <p:cNvPr id="3" name="对角圆角矩形 2"/>
          <p:cNvSpPr/>
          <p:nvPr/>
        </p:nvSpPr>
        <p:spPr>
          <a:xfrm>
            <a:off x="5486400" y="5090795"/>
            <a:ext cx="3422650" cy="1601470"/>
          </a:xfrm>
          <a:prstGeom prst="round2DiagRect">
            <a:avLst/>
          </a:prstGeom>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7" name="文本框 6"/>
          <p:cNvSpPr txBox="1"/>
          <p:nvPr/>
        </p:nvSpPr>
        <p:spPr>
          <a:xfrm>
            <a:off x="3505200" y="4613275"/>
            <a:ext cx="7833360" cy="337185"/>
          </a:xfrm>
          <a:prstGeom prst="rect">
            <a:avLst/>
          </a:prstGeom>
          <a:noFill/>
        </p:spPr>
        <p:txBody>
          <a:bodyPr wrap="square" rtlCol="0">
            <a:spAutoFit/>
          </a:bodyPr>
          <a:p>
            <a:r>
              <a:rPr lang="zh-CN" altLang="en-US" sz="1600">
                <a:solidFill>
                  <a:schemeClr val="dk1">
                    <a:alpha val="100000"/>
                  </a:schemeClr>
                </a:solidFill>
                <a:latin typeface="Noto Sans SC" panose="020B0200000000000000" charset="-122"/>
                <a:ea typeface="Noto Sans SC" panose="020B0200000000000000" charset="-122"/>
                <a:cs typeface="Noto Sans SC" panose="020B0200000000000000" charset="-122"/>
                <a:sym typeface="+mn-ea"/>
              </a:rPr>
              <a:t>建湖金拓机械制造有限公司</a:t>
            </a:r>
            <a:r>
              <a:rPr lang="en-US" altLang="zh-CN" sz="1600">
                <a:solidFill>
                  <a:schemeClr val="dk1">
                    <a:alpha val="100000"/>
                  </a:schemeClr>
                </a:solidFill>
                <a:latin typeface="Noto Sans SC" panose="020B0200000000000000" charset="-122"/>
                <a:ea typeface="Noto Sans SC" panose="020B0200000000000000" charset="-122"/>
                <a:cs typeface="Noto Sans SC" panose="020B0200000000000000" charset="-122"/>
                <a:sym typeface="+mn-ea"/>
              </a:rPr>
              <a:t>2024</a:t>
            </a:r>
            <a:r>
              <a:rPr lang="zh-CN" altLang="en-US" sz="1600">
                <a:solidFill>
                  <a:schemeClr val="dk1">
                    <a:alpha val="100000"/>
                  </a:schemeClr>
                </a:solidFill>
                <a:latin typeface="Noto Sans SC" panose="020B0200000000000000" charset="-122"/>
                <a:ea typeface="Noto Sans SC" panose="020B0200000000000000" charset="-122"/>
                <a:cs typeface="Noto Sans SC" panose="020B0200000000000000" charset="-122"/>
                <a:sym typeface="+mn-ea"/>
              </a:rPr>
              <a:t>年总产值</a:t>
            </a:r>
            <a:r>
              <a:rPr lang="en-US" altLang="zh-CN" sz="1600">
                <a:solidFill>
                  <a:schemeClr val="dk1">
                    <a:alpha val="100000"/>
                  </a:schemeClr>
                </a:solidFill>
                <a:latin typeface="Noto Sans SC" panose="020B0200000000000000" charset="-122"/>
                <a:ea typeface="Noto Sans SC" panose="020B0200000000000000" charset="-122"/>
                <a:cs typeface="Noto Sans SC" panose="020B0200000000000000" charset="-122"/>
                <a:sym typeface="+mn-ea"/>
              </a:rPr>
              <a:t>12923</a:t>
            </a:r>
            <a:r>
              <a:rPr lang="zh-CN" altLang="en-US" sz="1600">
                <a:solidFill>
                  <a:schemeClr val="dk1">
                    <a:alpha val="100000"/>
                  </a:schemeClr>
                </a:solidFill>
                <a:latin typeface="Noto Sans SC" panose="020B0200000000000000" charset="-122"/>
                <a:ea typeface="Noto Sans SC" panose="020B0200000000000000" charset="-122"/>
                <a:cs typeface="Noto Sans SC" panose="020B0200000000000000" charset="-122"/>
                <a:sym typeface="+mn-ea"/>
              </a:rPr>
              <a:t>万元。</a:t>
            </a:r>
            <a:endParaRPr lang="zh-CN" altLang="en-US" sz="1600">
              <a:solidFill>
                <a:schemeClr val="dk1">
                  <a:alpha val="100000"/>
                </a:schemeClr>
              </a:solidFill>
              <a:latin typeface="Noto Sans SC" panose="020B0200000000000000" charset="-122"/>
              <a:ea typeface="Noto Sans SC" panose="020B0200000000000000" charset="-122"/>
              <a:cs typeface="Noto Sans SC" panose="020B0200000000000000" charset="-122"/>
              <a:sym typeface="+mn-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flipH="1">
            <a:off x="8283662" y="1555515"/>
            <a:ext cx="4646478" cy="5363414"/>
          </a:xfrm>
          <a:prstGeom prst="parallelogram">
            <a:avLst/>
          </a:prstGeom>
          <a:gradFill>
            <a:gsLst>
              <a:gs pos="0">
                <a:schemeClr val="accent2">
                  <a:alpha val="32000"/>
                </a:schemeClr>
              </a:gs>
              <a:gs pos="100000">
                <a:schemeClr val="lt1">
                  <a:alpha val="32000"/>
                </a:schemeClr>
              </a:gs>
            </a:gsLst>
            <a:lin ang="16200000"/>
          </a:gradFill>
        </p:spPr>
      </p:sp>
      <p:sp>
        <p:nvSpPr>
          <p:cNvPr id="3" name="AutoShape 3"/>
          <p:cNvSpPr/>
          <p:nvPr/>
        </p:nvSpPr>
        <p:spPr>
          <a:xfrm flipH="1">
            <a:off x="7317938" y="0"/>
            <a:ext cx="4139861" cy="5318227"/>
          </a:xfrm>
          <a:prstGeom prst="parallelogram">
            <a:avLst/>
          </a:prstGeom>
          <a:gradFill>
            <a:gsLst>
              <a:gs pos="0">
                <a:schemeClr val="accent1">
                  <a:alpha val="50000"/>
                </a:schemeClr>
              </a:gs>
              <a:gs pos="100000">
                <a:schemeClr val="accent1">
                  <a:alpha val="50000"/>
                  <a:lumMod val="40000"/>
                  <a:lumOff val="60000"/>
                </a:schemeClr>
              </a:gs>
            </a:gsLst>
            <a:lin ang="5400000"/>
          </a:gradFill>
        </p:spPr>
      </p:sp>
      <p:sp>
        <p:nvSpPr>
          <p:cNvPr id="4" name="Freeform 4"/>
          <p:cNvSpPr/>
          <p:nvPr/>
        </p:nvSpPr>
        <p:spPr>
          <a:xfrm flipH="1">
            <a:off x="885093" y="1997560"/>
            <a:ext cx="233305" cy="250211"/>
          </a:xfrm>
          <a:custGeom>
            <a:avLst/>
            <a:gdLst/>
            <a:ahLst/>
            <a:cxnLst/>
            <a:rect l="l" t="t" r="r" b="b"/>
            <a:pathLst>
              <a:path w="1905000" h="1905000">
                <a:moveTo>
                  <a:pt x="762000" y="0"/>
                </a:moveTo>
                <a:lnTo>
                  <a:pt x="1905000" y="0"/>
                </a:lnTo>
                <a:lnTo>
                  <a:pt x="1143000" y="952500"/>
                </a:lnTo>
                <a:lnTo>
                  <a:pt x="1905000" y="1905000"/>
                </a:lnTo>
                <a:lnTo>
                  <a:pt x="762000" y="1905000"/>
                </a:lnTo>
                <a:lnTo>
                  <a:pt x="0" y="952500"/>
                </a:lnTo>
                <a:lnTo>
                  <a:pt x="762000" y="0"/>
                </a:lnTo>
              </a:path>
            </a:pathLst>
          </a:custGeom>
          <a:solidFill>
            <a:schemeClr val="accent2">
              <a:alpha val="100000"/>
            </a:schemeClr>
          </a:solidFill>
        </p:spPr>
      </p:sp>
      <p:sp>
        <p:nvSpPr>
          <p:cNvPr id="5" name="Freeform 5"/>
          <p:cNvSpPr/>
          <p:nvPr/>
        </p:nvSpPr>
        <p:spPr>
          <a:xfrm flipH="1">
            <a:off x="1149171" y="1997560"/>
            <a:ext cx="233305" cy="250211"/>
          </a:xfrm>
          <a:custGeom>
            <a:avLst/>
            <a:gdLst/>
            <a:ahLst/>
            <a:cxnLst/>
            <a:rect l="l" t="t" r="r" b="b"/>
            <a:pathLst>
              <a:path w="1905000" h="1905000">
                <a:moveTo>
                  <a:pt x="762000" y="0"/>
                </a:moveTo>
                <a:lnTo>
                  <a:pt x="1905000" y="0"/>
                </a:lnTo>
                <a:lnTo>
                  <a:pt x="1143000" y="952500"/>
                </a:lnTo>
                <a:lnTo>
                  <a:pt x="1905000" y="1905000"/>
                </a:lnTo>
                <a:lnTo>
                  <a:pt x="762000" y="1905000"/>
                </a:lnTo>
                <a:lnTo>
                  <a:pt x="0" y="952500"/>
                </a:lnTo>
                <a:lnTo>
                  <a:pt x="762000" y="0"/>
                </a:lnTo>
              </a:path>
            </a:pathLst>
          </a:custGeom>
          <a:solidFill>
            <a:schemeClr val="accent2">
              <a:alpha val="100000"/>
            </a:schemeClr>
          </a:solidFill>
        </p:spPr>
      </p:sp>
      <p:sp>
        <p:nvSpPr>
          <p:cNvPr id="6" name="Freeform 6"/>
          <p:cNvSpPr/>
          <p:nvPr/>
        </p:nvSpPr>
        <p:spPr>
          <a:xfrm flipH="1">
            <a:off x="1382476" y="1997560"/>
            <a:ext cx="233305" cy="250211"/>
          </a:xfrm>
          <a:custGeom>
            <a:avLst/>
            <a:gdLst/>
            <a:ahLst/>
            <a:cxnLst/>
            <a:rect l="l" t="t" r="r" b="b"/>
            <a:pathLst>
              <a:path w="1905000" h="1905000">
                <a:moveTo>
                  <a:pt x="762000" y="0"/>
                </a:moveTo>
                <a:lnTo>
                  <a:pt x="1905000" y="0"/>
                </a:lnTo>
                <a:lnTo>
                  <a:pt x="1143000" y="952500"/>
                </a:lnTo>
                <a:lnTo>
                  <a:pt x="1905000" y="1905000"/>
                </a:lnTo>
                <a:lnTo>
                  <a:pt x="762000" y="1905000"/>
                </a:lnTo>
                <a:lnTo>
                  <a:pt x="0" y="952500"/>
                </a:lnTo>
                <a:lnTo>
                  <a:pt x="762000" y="0"/>
                </a:lnTo>
              </a:path>
            </a:pathLst>
          </a:custGeom>
          <a:solidFill>
            <a:schemeClr val="accent2">
              <a:alpha val="100000"/>
            </a:schemeClr>
          </a:solidFill>
        </p:spPr>
      </p:sp>
      <p:cxnSp>
        <p:nvCxnSpPr>
          <p:cNvPr id="7" name="Connector 7"/>
          <p:cNvCxnSpPr/>
          <p:nvPr/>
        </p:nvCxnSpPr>
        <p:spPr>
          <a:xfrm>
            <a:off x="902834" y="5318718"/>
            <a:ext cx="1733973" cy="0"/>
          </a:xfrm>
          <a:prstGeom prst="line">
            <a:avLst/>
          </a:prstGeom>
          <a:ln w="9525">
            <a:solidFill>
              <a:schemeClr val="accent1"/>
            </a:solidFill>
            <a:prstDash val="solid"/>
            <a:headEnd type="none"/>
            <a:tailEnd type="none"/>
          </a:ln>
        </p:spPr>
        <p:style>
          <a:lnRef idx="0">
            <a:schemeClr val="accent1"/>
          </a:lnRef>
          <a:fillRef idx="1">
            <a:schemeClr val="accent1"/>
          </a:fillRef>
          <a:effectRef idx="0">
            <a:schemeClr val="accent1"/>
          </a:effectRef>
          <a:fontRef idx="minor">
            <a:schemeClr val="lt1"/>
          </a:fontRef>
        </p:style>
      </p:cxnSp>
      <p:sp>
        <p:nvSpPr>
          <p:cNvPr id="8" name="TextBox 8"/>
          <p:cNvSpPr txBox="1"/>
          <p:nvPr/>
        </p:nvSpPr>
        <p:spPr>
          <a:xfrm>
            <a:off x="753316" y="2122666"/>
            <a:ext cx="8686800" cy="1981200"/>
          </a:xfrm>
          <a:prstGeom prst="rect">
            <a:avLst/>
          </a:prstGeom>
        </p:spPr>
        <p:txBody>
          <a:bodyPr vert="horz" wrap="square" lIns="123825" tIns="123825" rIns="57150" bIns="123825" rtlCol="0" anchor="t" anchorCtr="0">
            <a:spAutoFit/>
          </a:bodyPr>
          <a:lstStyle/>
          <a:p>
            <a:pPr>
              <a:lnSpc>
                <a:spcPct val="150000"/>
              </a:lnSpc>
            </a:pPr>
            <a:r>
              <a:rPr lang="en-US" sz="7275" b="1">
                <a:solidFill>
                  <a:schemeClr val="accent1">
                    <a:alpha val="100000"/>
                  </a:schemeClr>
                </a:solidFill>
                <a:latin typeface="Noto Sans SC" panose="020B0200000000000000" charset="-122"/>
                <a:ea typeface="Noto Sans SC" panose="020B0200000000000000" charset="-122"/>
                <a:cs typeface="Noto Sans SC" panose="020B0200000000000000" charset="-122"/>
              </a:rPr>
              <a:t>01</a:t>
            </a:r>
            <a:endParaRPr lang="en-US" sz="7275"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9" name="Freeform 9"/>
          <p:cNvSpPr/>
          <p:nvPr/>
        </p:nvSpPr>
        <p:spPr>
          <a:xfrm flipH="1">
            <a:off x="2595419" y="5249630"/>
            <a:ext cx="116652" cy="125106"/>
          </a:xfrm>
          <a:custGeom>
            <a:avLst/>
            <a:gdLst/>
            <a:ahLst/>
            <a:cxnLst/>
            <a:rect l="l" t="t" r="r" b="b"/>
            <a:pathLst>
              <a:path w="1905000" h="1905000">
                <a:moveTo>
                  <a:pt x="762000" y="0"/>
                </a:moveTo>
                <a:lnTo>
                  <a:pt x="1905000" y="0"/>
                </a:lnTo>
                <a:lnTo>
                  <a:pt x="1143000" y="952500"/>
                </a:lnTo>
                <a:lnTo>
                  <a:pt x="1905000" y="1905000"/>
                </a:lnTo>
                <a:lnTo>
                  <a:pt x="762000" y="1905000"/>
                </a:lnTo>
                <a:lnTo>
                  <a:pt x="0" y="952500"/>
                </a:lnTo>
                <a:lnTo>
                  <a:pt x="762000" y="0"/>
                </a:lnTo>
              </a:path>
            </a:pathLst>
          </a:custGeom>
          <a:solidFill>
            <a:schemeClr val="accent1">
              <a:alpha val="100000"/>
            </a:schemeClr>
          </a:solidFill>
        </p:spPr>
      </p:sp>
      <p:sp>
        <p:nvSpPr>
          <p:cNvPr id="10" name="AutoShape 10"/>
          <p:cNvSpPr/>
          <p:nvPr/>
        </p:nvSpPr>
        <p:spPr>
          <a:xfrm>
            <a:off x="11307391" y="332232"/>
            <a:ext cx="89762" cy="86430"/>
          </a:xfrm>
          <a:prstGeom prst="ellipse">
            <a:avLst/>
          </a:prstGeom>
          <a:solidFill>
            <a:schemeClr val="accent2">
              <a:alpha val="100000"/>
            </a:schemeClr>
          </a:solidFill>
        </p:spPr>
      </p:sp>
      <p:sp>
        <p:nvSpPr>
          <p:cNvPr id="11" name="AutoShape 11"/>
          <p:cNvSpPr/>
          <p:nvPr/>
        </p:nvSpPr>
        <p:spPr>
          <a:xfrm>
            <a:off x="11736478" y="332232"/>
            <a:ext cx="89762" cy="86430"/>
          </a:xfrm>
          <a:prstGeom prst="ellipse">
            <a:avLst/>
          </a:prstGeom>
          <a:solidFill>
            <a:schemeClr val="accent2">
              <a:alpha val="100000"/>
            </a:schemeClr>
          </a:solidFill>
        </p:spPr>
      </p:sp>
      <p:sp>
        <p:nvSpPr>
          <p:cNvPr id="12" name="AutoShape 12"/>
          <p:cNvSpPr/>
          <p:nvPr/>
        </p:nvSpPr>
        <p:spPr>
          <a:xfrm>
            <a:off x="11346376" y="332232"/>
            <a:ext cx="436199" cy="86430"/>
          </a:xfrm>
          <a:prstGeom prst="rect">
            <a:avLst/>
          </a:prstGeom>
          <a:solidFill>
            <a:schemeClr val="accent2">
              <a:alpha val="100000"/>
            </a:schemeClr>
          </a:solidFill>
        </p:spPr>
      </p:sp>
      <p:sp>
        <p:nvSpPr>
          <p:cNvPr id="13" name="AutoShape 13"/>
          <p:cNvSpPr/>
          <p:nvPr/>
        </p:nvSpPr>
        <p:spPr>
          <a:xfrm>
            <a:off x="11307391" y="508550"/>
            <a:ext cx="89762" cy="86430"/>
          </a:xfrm>
          <a:prstGeom prst="ellipse">
            <a:avLst/>
          </a:prstGeom>
          <a:solidFill>
            <a:schemeClr val="accent2">
              <a:alpha val="100000"/>
            </a:schemeClr>
          </a:solidFill>
        </p:spPr>
      </p:sp>
      <p:sp>
        <p:nvSpPr>
          <p:cNvPr id="14" name="AutoShape 14"/>
          <p:cNvSpPr/>
          <p:nvPr/>
        </p:nvSpPr>
        <p:spPr>
          <a:xfrm>
            <a:off x="11736478" y="508550"/>
            <a:ext cx="89762" cy="86430"/>
          </a:xfrm>
          <a:prstGeom prst="ellipse">
            <a:avLst/>
          </a:prstGeom>
          <a:solidFill>
            <a:schemeClr val="accent2">
              <a:alpha val="100000"/>
            </a:schemeClr>
          </a:solidFill>
        </p:spPr>
      </p:sp>
      <p:sp>
        <p:nvSpPr>
          <p:cNvPr id="15" name="AutoShape 15"/>
          <p:cNvSpPr/>
          <p:nvPr/>
        </p:nvSpPr>
        <p:spPr>
          <a:xfrm>
            <a:off x="11346376" y="508550"/>
            <a:ext cx="436199" cy="86430"/>
          </a:xfrm>
          <a:prstGeom prst="rect">
            <a:avLst/>
          </a:prstGeom>
          <a:solidFill>
            <a:schemeClr val="accent2">
              <a:alpha val="100000"/>
            </a:schemeClr>
          </a:solidFill>
        </p:spPr>
      </p:sp>
      <p:sp>
        <p:nvSpPr>
          <p:cNvPr id="16" name="AutoShape 16"/>
          <p:cNvSpPr/>
          <p:nvPr/>
        </p:nvSpPr>
        <p:spPr>
          <a:xfrm>
            <a:off x="11307391" y="684869"/>
            <a:ext cx="89762" cy="86430"/>
          </a:xfrm>
          <a:prstGeom prst="ellipse">
            <a:avLst/>
          </a:prstGeom>
          <a:solidFill>
            <a:schemeClr val="accent2">
              <a:alpha val="100000"/>
            </a:schemeClr>
          </a:solidFill>
        </p:spPr>
      </p:sp>
      <p:sp>
        <p:nvSpPr>
          <p:cNvPr id="17" name="AutoShape 17"/>
          <p:cNvSpPr/>
          <p:nvPr/>
        </p:nvSpPr>
        <p:spPr>
          <a:xfrm>
            <a:off x="11736478" y="684869"/>
            <a:ext cx="89762" cy="86430"/>
          </a:xfrm>
          <a:prstGeom prst="ellipse">
            <a:avLst/>
          </a:prstGeom>
          <a:solidFill>
            <a:schemeClr val="accent2">
              <a:alpha val="100000"/>
            </a:schemeClr>
          </a:solidFill>
        </p:spPr>
      </p:sp>
      <p:sp>
        <p:nvSpPr>
          <p:cNvPr id="18" name="AutoShape 18"/>
          <p:cNvSpPr/>
          <p:nvPr/>
        </p:nvSpPr>
        <p:spPr>
          <a:xfrm>
            <a:off x="11346376" y="684869"/>
            <a:ext cx="436199" cy="86430"/>
          </a:xfrm>
          <a:prstGeom prst="rect">
            <a:avLst/>
          </a:prstGeom>
          <a:solidFill>
            <a:schemeClr val="accent2">
              <a:alpha val="100000"/>
            </a:schemeClr>
          </a:solidFill>
        </p:spPr>
      </p:sp>
      <p:sp>
        <p:nvSpPr>
          <p:cNvPr id="19" name="TextBox 19"/>
          <p:cNvSpPr txBox="1"/>
          <p:nvPr/>
        </p:nvSpPr>
        <p:spPr>
          <a:xfrm>
            <a:off x="753316" y="3917188"/>
            <a:ext cx="7229475" cy="957580"/>
          </a:xfrm>
          <a:prstGeom prst="rect">
            <a:avLst/>
          </a:prstGeom>
        </p:spPr>
        <p:txBody>
          <a:bodyPr vert="horz" wrap="square" lIns="123825" tIns="123825" rIns="57150" bIns="123825" rtlCol="0" anchor="ctr" anchorCtr="0">
            <a:spAutoFit/>
          </a:bodyPr>
          <a:lstStyle/>
          <a:p>
            <a:pPr>
              <a:lnSpc>
                <a:spcPct val="150000"/>
              </a:lnSpc>
            </a:pPr>
            <a:r>
              <a:rPr lang="zh-CN" altLang="en-US" sz="3075" b="1">
                <a:solidFill>
                  <a:schemeClr val="dk1">
                    <a:alpha val="100000"/>
                  </a:schemeClr>
                </a:solidFill>
                <a:latin typeface="Noto Sans SC" panose="020B0200000000000000" charset="-122"/>
                <a:ea typeface="Noto Sans SC" panose="020B0200000000000000" charset="-122"/>
                <a:cs typeface="Noto Sans SC" panose="020B0200000000000000" charset="-122"/>
              </a:rPr>
              <a:t>治理为纲</a:t>
            </a:r>
            <a:r>
              <a:rPr lang="en-US" altLang="zh-CN" sz="3075" b="1">
                <a:solidFill>
                  <a:schemeClr val="dk1">
                    <a:alpha val="100000"/>
                  </a:schemeClr>
                </a:solidFill>
                <a:latin typeface="Noto Sans SC" panose="020B0200000000000000" charset="-122"/>
                <a:ea typeface="Noto Sans SC" panose="020B0200000000000000" charset="-122"/>
                <a:cs typeface="Noto Sans SC" panose="020B0200000000000000" charset="-122"/>
              </a:rPr>
              <a:t>      </a:t>
            </a:r>
            <a:r>
              <a:rPr lang="zh-CN" altLang="en-US" sz="3075" b="1">
                <a:solidFill>
                  <a:schemeClr val="dk1">
                    <a:alpha val="100000"/>
                  </a:schemeClr>
                </a:solidFill>
                <a:latin typeface="Noto Sans SC" panose="020B0200000000000000" charset="-122"/>
                <a:ea typeface="Noto Sans SC" panose="020B0200000000000000" charset="-122"/>
                <a:cs typeface="Noto Sans SC" panose="020B0200000000000000" charset="-122"/>
              </a:rPr>
              <a:t>合规为基</a:t>
            </a:r>
            <a:endParaRPr lang="zh-CN" altLang="en-US" sz="3075" b="1">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3" name="AutoShape 3"/>
          <p:cNvSpPr/>
          <p:nvPr>
            <p:custDataLst>
              <p:tags r:id="rId2"/>
            </p:custDataLst>
          </p:nvPr>
        </p:nvSpPr>
        <p:spPr>
          <a:xfrm>
            <a:off x="5936451" y="499712"/>
            <a:ext cx="638629" cy="638629"/>
          </a:xfrm>
          <a:prstGeom prst="rect">
            <a:avLst/>
          </a:prstGeom>
          <a:noFill/>
          <a:ln w="19050">
            <a:solidFill>
              <a:schemeClr val="accent1">
                <a:alpha val="100000"/>
              </a:schemeClr>
            </a:solidFill>
            <a:prstDash val="solid"/>
          </a:ln>
        </p:spPr>
      </p:sp>
      <p:sp>
        <p:nvSpPr>
          <p:cNvPr id="5" name="TextBox 5"/>
          <p:cNvSpPr txBox="1"/>
          <p:nvPr>
            <p:custDataLst>
              <p:tags r:id="rId3"/>
            </p:custDataLst>
          </p:nvPr>
        </p:nvSpPr>
        <p:spPr>
          <a:xfrm>
            <a:off x="1210826" y="823042"/>
            <a:ext cx="4328338" cy="1511070"/>
          </a:xfrm>
          <a:prstGeom prst="rect">
            <a:avLst/>
          </a:prstGeom>
        </p:spPr>
        <p:txBody>
          <a:bodyPr vert="horz" wrap="square" lIns="123825" tIns="57150" rIns="57150" bIns="57150" rtlCol="0" anchor="t" anchorCtr="0">
            <a:noAutofit/>
          </a:bodyPr>
          <a:lstStyle/>
          <a:p>
            <a:pPr>
              <a:lnSpc>
                <a:spcPct val="140000"/>
              </a:lnSpc>
            </a:pPr>
            <a:endParaRPr lang="en-US" sz="125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6" name="TextBox 6"/>
          <p:cNvSpPr txBox="1"/>
          <p:nvPr>
            <p:custDataLst>
              <p:tags r:id="rId4"/>
            </p:custDataLst>
          </p:nvPr>
        </p:nvSpPr>
        <p:spPr>
          <a:xfrm>
            <a:off x="1210826" y="245819"/>
            <a:ext cx="3681297" cy="738707"/>
          </a:xfrm>
          <a:prstGeom prst="rect">
            <a:avLst/>
          </a:prstGeom>
        </p:spPr>
        <p:txBody>
          <a:bodyPr vert="horz" wrap="square" lIns="123825" tIns="123825" rIns="57150" bIns="123825" rtlCol="0" anchor="ctr" anchorCtr="0">
            <a:noAutofit/>
          </a:bodyPr>
          <a:lstStyle/>
          <a:p>
            <a:pPr>
              <a:lnSpc>
                <a:spcPct val="150000"/>
              </a:lnSpc>
            </a:pPr>
            <a:r>
              <a:rPr lang="zh-CN" alt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rPr>
              <a:t>治理架构</a:t>
            </a:r>
            <a:endParaRPr lang="zh-CN" alt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9" name="TextBox 9"/>
          <p:cNvSpPr txBox="1"/>
          <p:nvPr>
            <p:custDataLst>
              <p:tags r:id="rId5"/>
            </p:custDataLst>
          </p:nvPr>
        </p:nvSpPr>
        <p:spPr>
          <a:xfrm>
            <a:off x="6788477" y="819026"/>
            <a:ext cx="4328338" cy="1515086"/>
          </a:xfrm>
          <a:prstGeom prst="rect">
            <a:avLst/>
          </a:prstGeom>
        </p:spPr>
        <p:txBody>
          <a:bodyPr vert="horz" wrap="square" lIns="123825" tIns="57150" rIns="57150" bIns="57150" rtlCol="0" anchor="t" anchorCtr="0">
            <a:noAutofit/>
          </a:bodyPr>
          <a:lstStyle/>
          <a:p>
            <a:pPr algn="just">
              <a:lnSpc>
                <a:spcPct val="140000"/>
              </a:lnSpc>
            </a:pPr>
            <a:r>
              <a:rPr lang="zh-CN" altLang="en-US" sz="1300">
                <a:solidFill>
                  <a:schemeClr val="dk1">
                    <a:alpha val="100000"/>
                  </a:schemeClr>
                </a:solidFill>
                <a:latin typeface="Noto Sans SC" panose="020B0200000000000000" charset="-122"/>
                <a:ea typeface="Noto Sans SC" panose="020B0200000000000000" charset="-122"/>
                <a:cs typeface="Noto Sans SC" panose="020B0200000000000000" charset="-122"/>
              </a:rPr>
              <a:t>公司高度重视合规管理工作，制定了完善的《合规管理制度》，明确了合规管理的目标、原则、职责和流程。</a:t>
            </a:r>
            <a:r>
              <a:rPr lang="en-US" altLang="zh-CN" sz="1300">
                <a:solidFill>
                  <a:schemeClr val="dk1">
                    <a:alpha val="100000"/>
                  </a:schemeClr>
                </a:solidFill>
                <a:latin typeface="Noto Sans SC" panose="020B0200000000000000" charset="-122"/>
                <a:ea typeface="Noto Sans SC" panose="020B0200000000000000" charset="-122"/>
                <a:cs typeface="Noto Sans SC" panose="020B0200000000000000" charset="-122"/>
              </a:rPr>
              <a:t>2024</a:t>
            </a:r>
            <a:r>
              <a:rPr lang="zh-CN" altLang="en-US" sz="1300">
                <a:solidFill>
                  <a:schemeClr val="dk1">
                    <a:alpha val="100000"/>
                  </a:schemeClr>
                </a:solidFill>
                <a:latin typeface="Noto Sans SC" panose="020B0200000000000000" charset="-122"/>
                <a:ea typeface="Noto Sans SC" panose="020B0200000000000000" charset="-122"/>
                <a:cs typeface="Noto Sans SC" panose="020B0200000000000000" charset="-122"/>
              </a:rPr>
              <a:t>年，合规管理共梳理出合规风险点</a:t>
            </a:r>
            <a:r>
              <a:rPr lang="en-US" altLang="zh-CN" sz="1300">
                <a:solidFill>
                  <a:schemeClr val="dk1">
                    <a:alpha val="100000"/>
                  </a:schemeClr>
                </a:solidFill>
                <a:latin typeface="Noto Sans SC" panose="020B0200000000000000" charset="-122"/>
                <a:ea typeface="Noto Sans SC" panose="020B0200000000000000" charset="-122"/>
                <a:cs typeface="Noto Sans SC" panose="020B0200000000000000" charset="-122"/>
              </a:rPr>
              <a:t>28</a:t>
            </a:r>
            <a:r>
              <a:rPr lang="zh-CN" altLang="en-US" sz="1300">
                <a:solidFill>
                  <a:schemeClr val="dk1">
                    <a:alpha val="100000"/>
                  </a:schemeClr>
                </a:solidFill>
                <a:latin typeface="Noto Sans SC" panose="020B0200000000000000" charset="-122"/>
                <a:ea typeface="Noto Sans SC" panose="020B0200000000000000" charset="-122"/>
                <a:cs typeface="Noto Sans SC" panose="020B0200000000000000" charset="-122"/>
              </a:rPr>
              <a:t>项，发布合规风险提示</a:t>
            </a:r>
            <a:r>
              <a:rPr lang="en-US" altLang="zh-CN" sz="1300">
                <a:solidFill>
                  <a:schemeClr val="dk1">
                    <a:alpha val="100000"/>
                  </a:schemeClr>
                </a:solidFill>
                <a:latin typeface="Noto Sans SC" panose="020B0200000000000000" charset="-122"/>
                <a:ea typeface="Noto Sans SC" panose="020B0200000000000000" charset="-122"/>
                <a:cs typeface="Noto Sans SC" panose="020B0200000000000000" charset="-122"/>
              </a:rPr>
              <a:t>8</a:t>
            </a:r>
            <a:r>
              <a:rPr lang="zh-CN" altLang="en-US" sz="1300">
                <a:solidFill>
                  <a:schemeClr val="dk1">
                    <a:alpha val="100000"/>
                  </a:schemeClr>
                </a:solidFill>
                <a:latin typeface="Noto Sans SC" panose="020B0200000000000000" charset="-122"/>
                <a:ea typeface="Noto Sans SC" panose="020B0200000000000000" charset="-122"/>
                <a:cs typeface="Noto Sans SC" panose="020B0200000000000000" charset="-122"/>
              </a:rPr>
              <a:t>次，有效提高了员工的合规意识。同时，公司建立了全员合规培训体系，</a:t>
            </a:r>
            <a:r>
              <a:rPr lang="en-US" altLang="zh-CN" sz="1300">
                <a:solidFill>
                  <a:schemeClr val="dk1">
                    <a:alpha val="100000"/>
                  </a:schemeClr>
                </a:solidFill>
                <a:latin typeface="Noto Sans SC" panose="020B0200000000000000" charset="-122"/>
                <a:ea typeface="Noto Sans SC" panose="020B0200000000000000" charset="-122"/>
                <a:cs typeface="Noto Sans SC" panose="020B0200000000000000" charset="-122"/>
              </a:rPr>
              <a:t>2024</a:t>
            </a:r>
            <a:r>
              <a:rPr lang="zh-CN" altLang="en-US" sz="1300">
                <a:solidFill>
                  <a:schemeClr val="dk1">
                    <a:alpha val="100000"/>
                  </a:schemeClr>
                </a:solidFill>
                <a:latin typeface="Noto Sans SC" panose="020B0200000000000000" charset="-122"/>
                <a:ea typeface="Noto Sans SC" panose="020B0200000000000000" charset="-122"/>
                <a:cs typeface="Noto Sans SC" panose="020B0200000000000000" charset="-122"/>
              </a:rPr>
              <a:t>年，公司共组织合规培训</a:t>
            </a:r>
            <a:r>
              <a:rPr lang="en-US" altLang="zh-CN" sz="1300">
                <a:solidFill>
                  <a:schemeClr val="dk1">
                    <a:alpha val="100000"/>
                  </a:schemeClr>
                </a:solidFill>
                <a:latin typeface="Noto Sans SC" panose="020B0200000000000000" charset="-122"/>
                <a:ea typeface="Noto Sans SC" panose="020B0200000000000000" charset="-122"/>
                <a:cs typeface="Noto Sans SC" panose="020B0200000000000000" charset="-122"/>
              </a:rPr>
              <a:t>9</a:t>
            </a:r>
            <a:r>
              <a:rPr lang="zh-CN" altLang="en-US" sz="1300">
                <a:solidFill>
                  <a:schemeClr val="dk1">
                    <a:alpha val="100000"/>
                  </a:schemeClr>
                </a:solidFill>
                <a:latin typeface="Noto Sans SC" panose="020B0200000000000000" charset="-122"/>
                <a:ea typeface="Noto Sans SC" panose="020B0200000000000000" charset="-122"/>
                <a:cs typeface="Noto Sans SC" panose="020B0200000000000000" charset="-122"/>
              </a:rPr>
              <a:t>场次，覆盖员工</a:t>
            </a:r>
            <a:r>
              <a:rPr lang="en-US" altLang="zh-CN" sz="1300">
                <a:solidFill>
                  <a:schemeClr val="dk1">
                    <a:alpha val="100000"/>
                  </a:schemeClr>
                </a:solidFill>
                <a:latin typeface="Noto Sans SC" panose="020B0200000000000000" charset="-122"/>
                <a:ea typeface="Noto Sans SC" panose="020B0200000000000000" charset="-122"/>
                <a:cs typeface="Noto Sans SC" panose="020B0200000000000000" charset="-122"/>
              </a:rPr>
              <a:t>148</a:t>
            </a:r>
            <a:r>
              <a:rPr lang="zh-CN" altLang="en-US" sz="1300">
                <a:solidFill>
                  <a:schemeClr val="dk1">
                    <a:alpha val="100000"/>
                  </a:schemeClr>
                </a:solidFill>
                <a:latin typeface="Noto Sans SC" panose="020B0200000000000000" charset="-122"/>
                <a:ea typeface="Noto Sans SC" panose="020B0200000000000000" charset="-122"/>
                <a:cs typeface="Noto Sans SC" panose="020B0200000000000000" charset="-122"/>
              </a:rPr>
              <a:t>余人次，培训考核通过率达</a:t>
            </a:r>
            <a:r>
              <a:rPr lang="en-US" altLang="zh-CN" sz="1300">
                <a:solidFill>
                  <a:schemeClr val="dk1">
                    <a:alpha val="100000"/>
                  </a:schemeClr>
                </a:solidFill>
                <a:latin typeface="Noto Sans SC" panose="020B0200000000000000" charset="-122"/>
                <a:ea typeface="Noto Sans SC" panose="020B0200000000000000" charset="-122"/>
                <a:cs typeface="Noto Sans SC" panose="020B0200000000000000" charset="-122"/>
              </a:rPr>
              <a:t>99%</a:t>
            </a:r>
            <a:r>
              <a:rPr lang="zh-CN" altLang="en-US" sz="1300">
                <a:solidFill>
                  <a:schemeClr val="dk1">
                    <a:alpha val="100000"/>
                  </a:schemeClr>
                </a:solidFill>
                <a:latin typeface="Noto Sans SC" panose="020B0200000000000000" charset="-122"/>
                <a:ea typeface="Noto Sans SC" panose="020B0200000000000000" charset="-122"/>
                <a:cs typeface="Noto Sans SC" panose="020B0200000000000000" charset="-122"/>
              </a:rPr>
              <a:t>。</a:t>
            </a:r>
            <a:endParaRPr lang="zh-CN" altLang="en-US" sz="1300">
              <a:solidFill>
                <a:schemeClr val="dk1">
                  <a:alpha val="100000"/>
                </a:schemeClr>
              </a:solidFill>
              <a:latin typeface="Noto Sans SC" panose="020B0200000000000000" charset="-122"/>
              <a:ea typeface="Noto Sans SC" panose="020B0200000000000000" charset="-122"/>
              <a:cs typeface="Noto Sans SC" panose="020B0200000000000000" charset="-122"/>
            </a:endParaRPr>
          </a:p>
          <a:p>
            <a:pPr algn="just">
              <a:lnSpc>
                <a:spcPct val="140000"/>
              </a:lnSpc>
            </a:pPr>
            <a:endParaRPr lang="zh-CN" altLang="en-US" sz="130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0" name="TextBox 10"/>
          <p:cNvSpPr txBox="1"/>
          <p:nvPr>
            <p:custDataLst>
              <p:tags r:id="rId6"/>
            </p:custDataLst>
          </p:nvPr>
        </p:nvSpPr>
        <p:spPr>
          <a:xfrm>
            <a:off x="6788477" y="241803"/>
            <a:ext cx="3830818" cy="749453"/>
          </a:xfrm>
          <a:prstGeom prst="rect">
            <a:avLst/>
          </a:prstGeom>
        </p:spPr>
        <p:txBody>
          <a:bodyPr vert="horz" wrap="square" lIns="123825" tIns="123825" rIns="57150" bIns="123825" rtlCol="0" anchor="ctr" anchorCtr="0">
            <a:noAutofit/>
          </a:bodyPr>
          <a:lstStyle/>
          <a:p>
            <a:pPr>
              <a:lnSpc>
                <a:spcPct val="150000"/>
              </a:lnSpc>
            </a:pPr>
            <a:r>
              <a:rPr lang="zh-CN" alt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rPr>
              <a:t>合规风险</a:t>
            </a:r>
            <a:endParaRPr lang="zh-CN" alt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1" name="TextBox 11"/>
          <p:cNvSpPr txBox="1"/>
          <p:nvPr>
            <p:custDataLst>
              <p:tags r:id="rId7"/>
            </p:custDataLst>
          </p:nvPr>
        </p:nvSpPr>
        <p:spPr>
          <a:xfrm>
            <a:off x="270458" y="562223"/>
            <a:ext cx="849630" cy="460375"/>
          </a:xfrm>
          <a:prstGeom prst="rect">
            <a:avLst/>
          </a:prstGeom>
        </p:spPr>
        <p:txBody>
          <a:bodyPr vert="horz" wrap="square" lIns="91440" tIns="45720" rIns="91440" bIns="45720" rtlCol="0" anchor="ctr" anchorCtr="0">
            <a:spAutoFit/>
          </a:bodyPr>
          <a:lstStyle/>
          <a:p>
            <a:pPr algn="ctr">
              <a:lnSpc>
                <a:spcPct val="100000"/>
              </a:lnSpc>
              <a:spcBef>
                <a:spcPts val="375"/>
              </a:spcBef>
            </a:pPr>
            <a:r>
              <a:rPr lang="en-US" sz="2400">
                <a:solidFill>
                  <a:schemeClr val="accent1">
                    <a:alpha val="100000"/>
                  </a:schemeClr>
                </a:solidFill>
                <a:latin typeface="Noto Sans SC" panose="020B0200000000000000" charset="-122"/>
                <a:ea typeface="Noto Sans SC" panose="020B0200000000000000" charset="-122"/>
                <a:cs typeface="Noto Sans SC" panose="020B0200000000000000" charset="-122"/>
              </a:rPr>
              <a:t>01</a:t>
            </a:r>
            <a:endParaRPr lang="en-US" sz="2400">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3" name="TextBox 13"/>
          <p:cNvSpPr txBox="1"/>
          <p:nvPr>
            <p:custDataLst>
              <p:tags r:id="rId8"/>
            </p:custDataLst>
          </p:nvPr>
        </p:nvSpPr>
        <p:spPr>
          <a:xfrm>
            <a:off x="5830950" y="588838"/>
            <a:ext cx="849630" cy="460375"/>
          </a:xfrm>
          <a:prstGeom prst="rect">
            <a:avLst/>
          </a:prstGeom>
        </p:spPr>
        <p:txBody>
          <a:bodyPr vert="horz" wrap="square" lIns="91440" tIns="45720" rIns="91440" bIns="45720" rtlCol="0" anchor="ctr" anchorCtr="0">
            <a:spAutoFit/>
          </a:bodyPr>
          <a:lstStyle/>
          <a:p>
            <a:pPr algn="ctr">
              <a:lnSpc>
                <a:spcPct val="100000"/>
              </a:lnSpc>
              <a:spcBef>
                <a:spcPts val="375"/>
              </a:spcBef>
            </a:pPr>
            <a:r>
              <a:rPr lang="en-US" sz="2400">
                <a:solidFill>
                  <a:schemeClr val="accent1">
                    <a:alpha val="100000"/>
                  </a:schemeClr>
                </a:solidFill>
                <a:latin typeface="Noto Sans SC" panose="020B0200000000000000" charset="-122"/>
                <a:ea typeface="Noto Sans SC" panose="020B0200000000000000" charset="-122"/>
                <a:cs typeface="Noto Sans SC" panose="020B0200000000000000" charset="-122"/>
              </a:rPr>
              <a:t>02</a:t>
            </a:r>
            <a:endParaRPr lang="en-US" sz="2400">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4" name="AutoShape 14"/>
          <p:cNvSpPr/>
          <p:nvPr>
            <p:custDataLst>
              <p:tags r:id="rId9"/>
            </p:custDataLst>
          </p:nvPr>
        </p:nvSpPr>
        <p:spPr>
          <a:xfrm>
            <a:off x="375958" y="473096"/>
            <a:ext cx="638629" cy="638629"/>
          </a:xfrm>
          <a:prstGeom prst="rect">
            <a:avLst/>
          </a:prstGeom>
          <a:noFill/>
          <a:ln w="19050">
            <a:solidFill>
              <a:schemeClr val="accent1">
                <a:alpha val="100000"/>
              </a:schemeClr>
            </a:solidFill>
            <a:prstDash val="solid"/>
          </a:ln>
        </p:spPr>
      </p:sp>
      <p:pic>
        <p:nvPicPr>
          <p:cNvPr id="19" name="图片 18" descr="1"/>
          <p:cNvPicPr>
            <a:picLocks noChangeAspect="1"/>
          </p:cNvPicPr>
          <p:nvPr/>
        </p:nvPicPr>
        <p:blipFill>
          <a:blip r:embed="rId10"/>
          <a:srcRect l="9025" t="6865" r="15670" b="3890"/>
          <a:stretch>
            <a:fillRect/>
          </a:stretch>
        </p:blipFill>
        <p:spPr>
          <a:xfrm>
            <a:off x="381000" y="1143000"/>
            <a:ext cx="5181600" cy="2971800"/>
          </a:xfrm>
          <a:prstGeom prst="rect">
            <a:avLst/>
          </a:prstGeom>
        </p:spPr>
      </p:pic>
      <p:sp>
        <p:nvSpPr>
          <p:cNvPr id="2" name="文本框 1"/>
          <p:cNvSpPr txBox="1"/>
          <p:nvPr/>
        </p:nvSpPr>
        <p:spPr>
          <a:xfrm>
            <a:off x="7391400" y="2769235"/>
            <a:ext cx="3264535" cy="1388110"/>
          </a:xfrm>
          <a:prstGeom prst="rect">
            <a:avLst/>
          </a:prstGeom>
          <a:noFill/>
        </p:spPr>
        <p:txBody>
          <a:bodyPr wrap="square" rtlCol="0">
            <a:noAutofit/>
          </a:bodyPr>
          <a:p>
            <a:r>
              <a:rPr lang="zh-CN" altLang="en-US" sz="1300">
                <a:solidFill>
                  <a:schemeClr val="dk1">
                    <a:alpha val="100000"/>
                  </a:schemeClr>
                </a:solidFill>
                <a:latin typeface="Noto Sans SC" panose="020B0200000000000000" charset="-122"/>
                <a:ea typeface="Noto Sans SC" panose="020B0200000000000000" charset="-122"/>
                <a:cs typeface="Noto Sans SC" panose="020B0200000000000000" charset="-122"/>
              </a:rPr>
              <a:t>梳理合规风险点             发布合规风险提示</a:t>
            </a:r>
            <a:endParaRPr lang="zh-CN" altLang="en-US" sz="1300">
              <a:solidFill>
                <a:schemeClr val="dk1">
                  <a:alpha val="100000"/>
                </a:schemeClr>
              </a:solidFill>
              <a:latin typeface="Noto Sans SC" panose="020B0200000000000000" charset="-122"/>
              <a:ea typeface="Noto Sans SC" panose="020B0200000000000000" charset="-122"/>
              <a:cs typeface="Noto Sans SC" panose="020B0200000000000000" charset="-122"/>
            </a:endParaRPr>
          </a:p>
          <a:p>
            <a:r>
              <a:rPr lang="en-US" altLang="zh-CN" sz="3200" b="1">
                <a:solidFill>
                  <a:srgbClr val="0070C0"/>
                </a:solidFill>
                <a:effectLst>
                  <a:outerShdw blurRad="38100" dist="25400" dir="5400000" algn="ctr" rotWithShape="0">
                    <a:srgbClr val="6E747A">
                      <a:alpha val="43000"/>
                    </a:srgbClr>
                  </a:outerShdw>
                </a:effectLst>
                <a:sym typeface="+mn-ea"/>
              </a:rPr>
              <a:t>28</a:t>
            </a:r>
            <a:r>
              <a:rPr lang="zh-CN" altLang="en-US" sz="1300">
                <a:solidFill>
                  <a:schemeClr val="dk1">
                    <a:alpha val="100000"/>
                  </a:schemeClr>
                </a:solidFill>
                <a:latin typeface="Noto Sans SC" panose="020B0200000000000000" charset="-122"/>
                <a:ea typeface="Noto Sans SC" panose="020B0200000000000000" charset="-122"/>
                <a:cs typeface="Noto Sans SC" panose="020B0200000000000000" charset="-122"/>
                <a:sym typeface="+mn-ea"/>
              </a:rPr>
              <a:t>项  </a:t>
            </a:r>
            <a:r>
              <a:rPr lang="en-US" altLang="zh-CN">
                <a:sym typeface="+mn-ea"/>
              </a:rPr>
              <a:t>                    </a:t>
            </a:r>
            <a:r>
              <a:rPr lang="en-US" altLang="zh-CN" sz="3200" b="1">
                <a:solidFill>
                  <a:srgbClr val="0070C0"/>
                </a:solidFill>
                <a:effectLst>
                  <a:outerShdw blurRad="38100" dist="25400" dir="5400000" algn="ctr" rotWithShape="0">
                    <a:srgbClr val="6E747A">
                      <a:alpha val="43000"/>
                    </a:srgbClr>
                  </a:outerShdw>
                </a:effectLst>
                <a:sym typeface="+mn-ea"/>
              </a:rPr>
              <a:t>8</a:t>
            </a:r>
            <a:r>
              <a:rPr lang="zh-CN" altLang="en-US" sz="1300">
                <a:solidFill>
                  <a:schemeClr val="dk1">
                    <a:alpha val="100000"/>
                  </a:schemeClr>
                </a:solidFill>
                <a:latin typeface="Noto Sans SC" panose="020B0200000000000000" charset="-122"/>
                <a:ea typeface="Noto Sans SC" panose="020B0200000000000000" charset="-122"/>
                <a:cs typeface="Noto Sans SC" panose="020B0200000000000000" charset="-122"/>
                <a:sym typeface="+mn-ea"/>
              </a:rPr>
              <a:t>次 </a:t>
            </a:r>
            <a:endParaRPr lang="zh-CN" altLang="en-US" sz="1300">
              <a:solidFill>
                <a:schemeClr val="dk1">
                  <a:alpha val="100000"/>
                </a:schemeClr>
              </a:solidFill>
              <a:latin typeface="Noto Sans SC" panose="020B0200000000000000" charset="-122"/>
              <a:ea typeface="Noto Sans SC" panose="020B0200000000000000" charset="-122"/>
              <a:cs typeface="Noto Sans SC" panose="020B0200000000000000" charset="-122"/>
            </a:endParaRPr>
          </a:p>
          <a:p>
            <a:pPr algn="l">
              <a:buClrTx/>
              <a:buSzTx/>
              <a:buFontTx/>
            </a:pPr>
            <a:r>
              <a:rPr lang="zh-CN" altLang="en-US" sz="1300">
                <a:solidFill>
                  <a:schemeClr val="dk1">
                    <a:alpha val="100000"/>
                  </a:schemeClr>
                </a:solidFill>
                <a:latin typeface="Noto Sans SC" panose="020B0200000000000000" charset="-122"/>
                <a:ea typeface="Noto Sans SC" panose="020B0200000000000000" charset="-122"/>
                <a:cs typeface="Noto Sans SC" panose="020B0200000000000000" charset="-122"/>
              </a:rPr>
              <a:t>组织合规培训                  培训考核通过率</a:t>
            </a:r>
            <a:endParaRPr lang="zh-CN" altLang="en-US" sz="1300">
              <a:solidFill>
                <a:schemeClr val="dk1">
                  <a:alpha val="100000"/>
                </a:schemeClr>
              </a:solidFill>
              <a:latin typeface="Noto Sans SC" panose="020B0200000000000000" charset="-122"/>
              <a:ea typeface="Noto Sans SC" panose="020B0200000000000000" charset="-122"/>
              <a:cs typeface="Noto Sans SC" panose="020B0200000000000000" charset="-122"/>
            </a:endParaRPr>
          </a:p>
          <a:p>
            <a:r>
              <a:rPr lang="en-US" altLang="zh-CN" sz="3200" b="1">
                <a:solidFill>
                  <a:srgbClr val="0070C0"/>
                </a:solidFill>
              </a:rPr>
              <a:t>9</a:t>
            </a:r>
            <a:r>
              <a:rPr lang="zh-CN" altLang="en-US" sz="1300">
                <a:solidFill>
                  <a:schemeClr val="dk1">
                    <a:alpha val="100000"/>
                  </a:schemeClr>
                </a:solidFill>
                <a:latin typeface="Noto Sans SC" panose="020B0200000000000000" charset="-122"/>
                <a:ea typeface="Noto Sans SC" panose="020B0200000000000000" charset="-122"/>
                <a:cs typeface="Noto Sans SC" panose="020B0200000000000000" charset="-122"/>
              </a:rPr>
              <a:t>场次  </a:t>
            </a:r>
            <a:r>
              <a:rPr lang="en-US" altLang="zh-CN"/>
              <a:t>                     </a:t>
            </a:r>
            <a:r>
              <a:rPr lang="en-US" altLang="zh-CN" sz="3200" b="1">
                <a:solidFill>
                  <a:srgbClr val="0070C0"/>
                </a:solidFill>
              </a:rPr>
              <a:t>99%</a:t>
            </a:r>
            <a:endParaRPr lang="en-US" altLang="zh-CN"/>
          </a:p>
          <a:p>
            <a:endParaRPr lang="en-US" altLang="zh-CN"/>
          </a:p>
        </p:txBody>
      </p:sp>
      <p:sp>
        <p:nvSpPr>
          <p:cNvPr id="4" name="对角圆角矩形 3"/>
          <p:cNvSpPr/>
          <p:nvPr/>
        </p:nvSpPr>
        <p:spPr>
          <a:xfrm>
            <a:off x="7196455" y="2662555"/>
            <a:ext cx="3422650" cy="1601470"/>
          </a:xfrm>
          <a:prstGeom prst="round2DiagRect">
            <a:avLst/>
          </a:prstGeom>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7" name="文本框 6"/>
          <p:cNvSpPr txBox="1"/>
          <p:nvPr/>
        </p:nvSpPr>
        <p:spPr>
          <a:xfrm>
            <a:off x="914400" y="4038600"/>
            <a:ext cx="5313680" cy="685165"/>
          </a:xfrm>
          <a:prstGeom prst="rect">
            <a:avLst/>
          </a:prstGeom>
          <a:noFill/>
        </p:spPr>
        <p:txBody>
          <a:bodyPr wrap="square" rtlCol="0">
            <a:noAutofit/>
          </a:bodyPr>
          <a:p>
            <a:pPr algn="l">
              <a:lnSpc>
                <a:spcPct val="150000"/>
              </a:lnSpc>
              <a:buClrTx/>
              <a:buSzTx/>
              <a:buFontTx/>
            </a:pPr>
            <a:r>
              <a:rPr lang="zh-CN" alt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rPr>
              <a:t>董事会组成</a:t>
            </a:r>
            <a:endParaRPr lang="zh-CN" alt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pic>
        <p:nvPicPr>
          <p:cNvPr id="8" name="图片 7" descr="名片"/>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0510" y="4038600"/>
            <a:ext cx="685165" cy="685165"/>
          </a:xfrm>
          <a:prstGeom prst="rect">
            <a:avLst/>
          </a:prstGeom>
        </p:spPr>
      </p:pic>
      <p:sp>
        <p:nvSpPr>
          <p:cNvPr id="12" name="文本框 11"/>
          <p:cNvSpPr txBox="1"/>
          <p:nvPr/>
        </p:nvSpPr>
        <p:spPr>
          <a:xfrm>
            <a:off x="354330" y="4648200"/>
            <a:ext cx="5184775" cy="2040255"/>
          </a:xfrm>
          <a:prstGeom prst="rect">
            <a:avLst/>
          </a:prstGeom>
          <a:noFill/>
        </p:spPr>
        <p:txBody>
          <a:bodyPr wrap="square" rtlCol="0">
            <a:noAutofit/>
          </a:bodyPr>
          <a:p>
            <a:pPr indent="0" algn="just" fontAlgn="auto">
              <a:lnSpc>
                <a:spcPct val="140000"/>
              </a:lnSpc>
            </a:pPr>
            <a:r>
              <a:rPr lang="zh-CN" altLang="en-US" sz="1300">
                <a:solidFill>
                  <a:schemeClr val="dk1">
                    <a:alpha val="100000"/>
                  </a:schemeClr>
                </a:solidFill>
                <a:latin typeface="Noto Sans SC" panose="020B0200000000000000" charset="-122"/>
                <a:ea typeface="Noto Sans SC" panose="020B0200000000000000" charset="-122"/>
                <a:cs typeface="Noto Sans SC" panose="020B0200000000000000" charset="-122"/>
              </a:rPr>
              <a:t>公司建立了科学完善的治理结构，形成了权责分明、相互制衡的决策与监督机制。董事会作为公司的最高权力机构。负责公司战略规划、内部审计监督、管理层提名以及薪酬体系设计等工作，全年共召开董事会会议</a:t>
            </a:r>
            <a:r>
              <a:rPr lang="en-US" altLang="zh-CN" sz="1300">
                <a:solidFill>
                  <a:schemeClr val="dk1">
                    <a:alpha val="100000"/>
                  </a:schemeClr>
                </a:solidFill>
                <a:latin typeface="Noto Sans SC" panose="020B0200000000000000" charset="-122"/>
                <a:ea typeface="Noto Sans SC" panose="020B0200000000000000" charset="-122"/>
                <a:cs typeface="Noto Sans SC" panose="020B0200000000000000" charset="-122"/>
              </a:rPr>
              <a:t>6</a:t>
            </a:r>
            <a:r>
              <a:rPr lang="zh-CN" altLang="en-US" sz="1300">
                <a:solidFill>
                  <a:schemeClr val="dk1">
                    <a:alpha val="100000"/>
                  </a:schemeClr>
                </a:solidFill>
                <a:latin typeface="Noto Sans SC" panose="020B0200000000000000" charset="-122"/>
                <a:ea typeface="Noto Sans SC" panose="020B0200000000000000" charset="-122"/>
                <a:cs typeface="Noto Sans SC" panose="020B0200000000000000" charset="-122"/>
              </a:rPr>
              <a:t>次，审议通过了1</a:t>
            </a:r>
            <a:r>
              <a:rPr lang="en-US" altLang="zh-CN" sz="1300">
                <a:solidFill>
                  <a:schemeClr val="dk1">
                    <a:alpha val="100000"/>
                  </a:schemeClr>
                </a:solidFill>
                <a:latin typeface="Noto Sans SC" panose="020B0200000000000000" charset="-122"/>
                <a:ea typeface="Noto Sans SC" panose="020B0200000000000000" charset="-122"/>
                <a:cs typeface="Noto Sans SC" panose="020B0200000000000000" charset="-122"/>
              </a:rPr>
              <a:t>2</a:t>
            </a:r>
            <a:r>
              <a:rPr lang="zh-CN" altLang="en-US" sz="1300">
                <a:solidFill>
                  <a:schemeClr val="dk1">
                    <a:alpha val="100000"/>
                  </a:schemeClr>
                </a:solidFill>
                <a:latin typeface="Noto Sans SC" panose="020B0200000000000000" charset="-122"/>
                <a:ea typeface="Noto Sans SC" panose="020B0200000000000000" charset="-122"/>
                <a:cs typeface="Noto Sans SC" panose="020B0200000000000000" charset="-122"/>
              </a:rPr>
              <a:t>项议案，涵盖技术研发投入、市场拓展计划等关键领域。监事会充分发挥监督职能，对公司财务状况、董事及高级管理人员履职情况进行全方位监督，2024年开展专项审计4次，提出改进建议10条，有力保障了公司运营的合规性。</a:t>
            </a:r>
            <a:endParaRPr lang="zh-CN" altLang="en-US" sz="1300">
              <a:solidFill>
                <a:schemeClr val="dk1">
                  <a:alpha val="100000"/>
                </a:schemeClr>
              </a:solidFill>
              <a:latin typeface="Noto Sans SC" panose="020B0200000000000000" charset="-122"/>
              <a:ea typeface="Noto Sans SC" panose="020B0200000000000000" charset="-122"/>
              <a:cs typeface="Noto Sans SC" panose="020B0200000000000000" charset="-122"/>
            </a:endParaRPr>
          </a:p>
          <a:p>
            <a:pPr algn="just"/>
            <a:endParaRPr lang="zh-CN" altLang="en-US"/>
          </a:p>
        </p:txBody>
      </p:sp>
      <p:sp>
        <p:nvSpPr>
          <p:cNvPr id="31" name="TextBox 10"/>
          <p:cNvSpPr txBox="1"/>
          <p:nvPr>
            <p:custDataLst>
              <p:tags r:id="rId13"/>
            </p:custDataLst>
          </p:nvPr>
        </p:nvSpPr>
        <p:spPr>
          <a:xfrm>
            <a:off x="6991677" y="4114668"/>
            <a:ext cx="3830818" cy="749453"/>
          </a:xfrm>
          <a:prstGeom prst="rect">
            <a:avLst/>
          </a:prstGeom>
        </p:spPr>
        <p:txBody>
          <a:bodyPr vert="horz" wrap="square" lIns="123825" tIns="123825" rIns="57150" bIns="123825" rtlCol="0" anchor="ctr" anchorCtr="0">
            <a:noAutofit/>
          </a:bodyPr>
          <a:p>
            <a:pPr>
              <a:lnSpc>
                <a:spcPct val="150000"/>
              </a:lnSpc>
            </a:pPr>
            <a:r>
              <a:rPr lang="zh-CN" alt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rPr>
              <a:t>反贿赂反腐败</a:t>
            </a:r>
            <a:endParaRPr lang="zh-CN" alt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pic>
        <p:nvPicPr>
          <p:cNvPr id="32" name="图片 31" descr="写字"/>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629400" y="4343400"/>
            <a:ext cx="472440" cy="472440"/>
          </a:xfrm>
          <a:prstGeom prst="rect">
            <a:avLst/>
          </a:prstGeom>
        </p:spPr>
      </p:pic>
      <p:sp>
        <p:nvSpPr>
          <p:cNvPr id="33" name="文本框 32"/>
          <p:cNvSpPr txBox="1"/>
          <p:nvPr/>
        </p:nvSpPr>
        <p:spPr>
          <a:xfrm>
            <a:off x="6991985" y="4724400"/>
            <a:ext cx="4664710" cy="2087245"/>
          </a:xfrm>
          <a:prstGeom prst="rect">
            <a:avLst/>
          </a:prstGeom>
          <a:noFill/>
        </p:spPr>
        <p:txBody>
          <a:bodyPr wrap="square" rtlCol="0">
            <a:noAutofit/>
          </a:bodyPr>
          <a:p>
            <a:pPr indent="0" algn="just" fontAlgn="auto">
              <a:lnSpc>
                <a:spcPct val="140000"/>
              </a:lnSpc>
            </a:pPr>
            <a:r>
              <a:rPr lang="zh-CN" altLang="en-US" sz="1300">
                <a:solidFill>
                  <a:schemeClr val="dk1">
                    <a:alpha val="100000"/>
                  </a:schemeClr>
                </a:solidFill>
                <a:latin typeface="Noto Sans SC" panose="020B0200000000000000" charset="-122"/>
                <a:ea typeface="Noto Sans SC" panose="020B0200000000000000" charset="-122"/>
                <a:cs typeface="Noto Sans SC" panose="020B0200000000000000" charset="-122"/>
              </a:rPr>
              <a:t>公司加强对业务活动的监督，通过内部审计、合规检查等方式，对业务往来中的资金流向、合同履行等情况进行审查。对供应商和合作伙伴进行廉洁背景调查，建立供应商廉洁档案，对存在不良记录的供应商实行一票否决。2024年，公司共审查供应商10家，淘汰存在廉洁风险的供应商2家。此外，公司还开展了反贿赂反腐败宣传教育活动，通过案例分析、警示教育片等形式，增强员工的廉洁自律意识，营造风清气正的企业氛围。</a:t>
            </a:r>
            <a:endParaRPr lang="zh-CN" altLang="en-US" sz="1300">
              <a:solidFill>
                <a:schemeClr val="dk1">
                  <a:alpha val="100000"/>
                </a:schemeClr>
              </a:solidFill>
              <a:latin typeface="Noto Sans SC" panose="020B0200000000000000" charset="-122"/>
              <a:ea typeface="Noto Sans SC" panose="020B0200000000000000" charset="-122"/>
              <a:cs typeface="Noto Sans SC" panose="020B0200000000000000" charset="-122"/>
            </a:endParaRPr>
          </a:p>
          <a:p>
            <a:endParaRPr lang="zh-CN"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3" name="AutoShape 3"/>
          <p:cNvSpPr/>
          <p:nvPr>
            <p:custDataLst>
              <p:tags r:id="rId2"/>
            </p:custDataLst>
          </p:nvPr>
        </p:nvSpPr>
        <p:spPr>
          <a:xfrm>
            <a:off x="5971376" y="511777"/>
            <a:ext cx="638629" cy="638629"/>
          </a:xfrm>
          <a:prstGeom prst="rect">
            <a:avLst/>
          </a:prstGeom>
          <a:noFill/>
          <a:ln w="19050">
            <a:solidFill>
              <a:schemeClr val="accent1">
                <a:alpha val="100000"/>
              </a:schemeClr>
            </a:solidFill>
            <a:prstDash val="solid"/>
          </a:ln>
        </p:spPr>
      </p:sp>
      <p:sp>
        <p:nvSpPr>
          <p:cNvPr id="5" name="TextBox 5"/>
          <p:cNvSpPr txBox="1"/>
          <p:nvPr>
            <p:custDataLst>
              <p:tags r:id="rId3"/>
            </p:custDataLst>
          </p:nvPr>
        </p:nvSpPr>
        <p:spPr>
          <a:xfrm>
            <a:off x="1245751" y="835107"/>
            <a:ext cx="4328338" cy="1511070"/>
          </a:xfrm>
          <a:prstGeom prst="rect">
            <a:avLst/>
          </a:prstGeom>
        </p:spPr>
        <p:txBody>
          <a:bodyPr vert="horz" wrap="square" lIns="123825" tIns="57150" rIns="57150" bIns="57150" rtlCol="0" anchor="t" anchorCtr="0">
            <a:noAutofit/>
          </a:bodyPr>
          <a:lstStyle/>
          <a:p>
            <a:pPr>
              <a:lnSpc>
                <a:spcPct val="140000"/>
              </a:lnSpc>
            </a:pPr>
            <a:endParaRPr lang="en-US" sz="125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6" name="TextBox 6"/>
          <p:cNvSpPr txBox="1"/>
          <p:nvPr>
            <p:custDataLst>
              <p:tags r:id="rId4"/>
            </p:custDataLst>
          </p:nvPr>
        </p:nvSpPr>
        <p:spPr>
          <a:xfrm>
            <a:off x="1245751" y="257884"/>
            <a:ext cx="3681297" cy="738707"/>
          </a:xfrm>
          <a:prstGeom prst="rect">
            <a:avLst/>
          </a:prstGeom>
        </p:spPr>
        <p:txBody>
          <a:bodyPr vert="horz" wrap="square" lIns="123825" tIns="123825" rIns="57150" bIns="123825" rtlCol="0" anchor="ctr" anchorCtr="0">
            <a:noAutofit/>
          </a:bodyPr>
          <a:lstStyle/>
          <a:p>
            <a:pPr>
              <a:lnSpc>
                <a:spcPct val="150000"/>
              </a:lnSpc>
            </a:pPr>
            <a:r>
              <a:rPr lang="zh-CN" alt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rPr>
              <a:t>管理运营</a:t>
            </a:r>
            <a:endParaRPr lang="zh-CN" alt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7" name="TextBox 7"/>
          <p:cNvSpPr txBox="1"/>
          <p:nvPr>
            <p:custDataLst>
              <p:tags r:id="rId5"/>
            </p:custDataLst>
          </p:nvPr>
        </p:nvSpPr>
        <p:spPr>
          <a:xfrm>
            <a:off x="1245751" y="3256695"/>
            <a:ext cx="4328338" cy="1636092"/>
          </a:xfrm>
          <a:prstGeom prst="rect">
            <a:avLst/>
          </a:prstGeom>
        </p:spPr>
        <p:txBody>
          <a:bodyPr vert="horz" wrap="square" lIns="123825" tIns="57150" rIns="57150" bIns="57150" rtlCol="0" anchor="t" anchorCtr="0">
            <a:noAutofit/>
          </a:bodyPr>
          <a:lstStyle/>
          <a:p>
            <a:pPr>
              <a:lnSpc>
                <a:spcPct val="140000"/>
              </a:lnSpc>
            </a:pPr>
            <a:endParaRPr lang="en-US" sz="130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0" name="TextBox 10"/>
          <p:cNvSpPr txBox="1"/>
          <p:nvPr>
            <p:custDataLst>
              <p:tags r:id="rId6"/>
            </p:custDataLst>
          </p:nvPr>
        </p:nvSpPr>
        <p:spPr>
          <a:xfrm>
            <a:off x="6823402" y="253868"/>
            <a:ext cx="3830818" cy="749453"/>
          </a:xfrm>
          <a:prstGeom prst="rect">
            <a:avLst/>
          </a:prstGeom>
        </p:spPr>
        <p:txBody>
          <a:bodyPr vert="horz" wrap="square" lIns="123825" tIns="123825" rIns="57150" bIns="123825" rtlCol="0" anchor="ctr" anchorCtr="0">
            <a:noAutofit/>
          </a:bodyPr>
          <a:lstStyle/>
          <a:p>
            <a:pPr>
              <a:lnSpc>
                <a:spcPct val="150000"/>
              </a:lnSpc>
            </a:pPr>
            <a:r>
              <a:rPr lang="zh-CN" alt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rPr>
              <a:t>风险管理</a:t>
            </a:r>
            <a:endParaRPr lang="zh-CN" alt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1" name="TextBox 11"/>
          <p:cNvSpPr txBox="1"/>
          <p:nvPr>
            <p:custDataLst>
              <p:tags r:id="rId7"/>
            </p:custDataLst>
          </p:nvPr>
        </p:nvSpPr>
        <p:spPr>
          <a:xfrm>
            <a:off x="305383" y="574288"/>
            <a:ext cx="849630" cy="460375"/>
          </a:xfrm>
          <a:prstGeom prst="rect">
            <a:avLst/>
          </a:prstGeom>
        </p:spPr>
        <p:txBody>
          <a:bodyPr vert="horz" wrap="square" lIns="91440" tIns="45720" rIns="91440" bIns="45720" rtlCol="0" anchor="ctr" anchorCtr="0">
            <a:spAutoFit/>
          </a:bodyPr>
          <a:lstStyle/>
          <a:p>
            <a:pPr algn="ctr">
              <a:lnSpc>
                <a:spcPct val="100000"/>
              </a:lnSpc>
              <a:spcBef>
                <a:spcPts val="375"/>
              </a:spcBef>
            </a:pPr>
            <a:r>
              <a:rPr lang="en-US" sz="2400">
                <a:solidFill>
                  <a:schemeClr val="accent1">
                    <a:alpha val="100000"/>
                  </a:schemeClr>
                </a:solidFill>
                <a:latin typeface="Noto Sans SC" panose="020B0200000000000000" charset="-122"/>
                <a:ea typeface="Noto Sans SC" panose="020B0200000000000000" charset="-122"/>
                <a:cs typeface="Noto Sans SC" panose="020B0200000000000000" charset="-122"/>
              </a:rPr>
              <a:t>03</a:t>
            </a:r>
            <a:endParaRPr lang="en-US" sz="2400">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3" name="TextBox 13"/>
          <p:cNvSpPr txBox="1"/>
          <p:nvPr>
            <p:custDataLst>
              <p:tags r:id="rId8"/>
            </p:custDataLst>
          </p:nvPr>
        </p:nvSpPr>
        <p:spPr>
          <a:xfrm>
            <a:off x="5865875" y="600903"/>
            <a:ext cx="849630" cy="460375"/>
          </a:xfrm>
          <a:prstGeom prst="rect">
            <a:avLst/>
          </a:prstGeom>
        </p:spPr>
        <p:txBody>
          <a:bodyPr vert="horz" wrap="square" lIns="91440" tIns="45720" rIns="91440" bIns="45720" rtlCol="0" anchor="ctr" anchorCtr="0">
            <a:spAutoFit/>
          </a:bodyPr>
          <a:lstStyle/>
          <a:p>
            <a:pPr algn="ctr">
              <a:lnSpc>
                <a:spcPct val="100000"/>
              </a:lnSpc>
              <a:spcBef>
                <a:spcPts val="375"/>
              </a:spcBef>
            </a:pPr>
            <a:r>
              <a:rPr lang="en-US" sz="2400">
                <a:solidFill>
                  <a:schemeClr val="accent1">
                    <a:alpha val="100000"/>
                  </a:schemeClr>
                </a:solidFill>
                <a:latin typeface="Noto Sans SC" panose="020B0200000000000000" charset="-122"/>
                <a:ea typeface="Noto Sans SC" panose="020B0200000000000000" charset="-122"/>
                <a:cs typeface="Noto Sans SC" panose="020B0200000000000000" charset="-122"/>
              </a:rPr>
              <a:t>04</a:t>
            </a:r>
            <a:endParaRPr lang="en-US" sz="2400">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4" name="AutoShape 14"/>
          <p:cNvSpPr/>
          <p:nvPr>
            <p:custDataLst>
              <p:tags r:id="rId9"/>
            </p:custDataLst>
          </p:nvPr>
        </p:nvSpPr>
        <p:spPr>
          <a:xfrm>
            <a:off x="410883" y="485161"/>
            <a:ext cx="638629" cy="638629"/>
          </a:xfrm>
          <a:prstGeom prst="rect">
            <a:avLst/>
          </a:prstGeom>
          <a:noFill/>
          <a:ln w="19050">
            <a:solidFill>
              <a:schemeClr val="accent1">
                <a:alpha val="100000"/>
              </a:schemeClr>
            </a:solidFill>
            <a:prstDash val="solid"/>
          </a:ln>
        </p:spPr>
      </p:sp>
      <p:sp>
        <p:nvSpPr>
          <p:cNvPr id="16" name="TextBox 16"/>
          <p:cNvSpPr txBox="1"/>
          <p:nvPr>
            <p:custDataLst>
              <p:tags r:id="rId10"/>
            </p:custDataLst>
          </p:nvPr>
        </p:nvSpPr>
        <p:spPr>
          <a:xfrm>
            <a:off x="7162492" y="1905217"/>
            <a:ext cx="4328338" cy="1699789"/>
          </a:xfrm>
          <a:prstGeom prst="rect">
            <a:avLst/>
          </a:prstGeom>
        </p:spPr>
        <p:txBody>
          <a:bodyPr vert="horz" wrap="square" lIns="123825" tIns="57150" rIns="57150" bIns="57150" rtlCol="0" anchor="t" anchorCtr="0">
            <a:noAutofit/>
          </a:bodyPr>
          <a:lstStyle/>
          <a:p>
            <a:pPr indent="0" algn="just" fontAlgn="auto">
              <a:lnSpc>
                <a:spcPct val="140000"/>
              </a:lnSpc>
            </a:pPr>
            <a:r>
              <a:rPr lang="zh-CN" altLang="en-US" sz="1300">
                <a:solidFill>
                  <a:schemeClr val="dk1">
                    <a:alpha val="100000"/>
                  </a:schemeClr>
                </a:solidFill>
                <a:latin typeface="Noto Sans SC" panose="020B0200000000000000" charset="-122"/>
                <a:ea typeface="Noto Sans SC" panose="020B0200000000000000" charset="-122"/>
                <a:cs typeface="Noto Sans SC" panose="020B0200000000000000" charset="-122"/>
              </a:rPr>
              <a:t>公司采用定性与定量相结合的风险评估方法，对识别出的风险进行评估。通过风险发生的可能性和影响程度两个维度，将风险分为高风险、中风险和低风险三个等级。</a:t>
            </a:r>
            <a:r>
              <a:rPr lang="en-US" altLang="zh-CN" sz="1300">
                <a:solidFill>
                  <a:schemeClr val="dk1">
                    <a:alpha val="100000"/>
                  </a:schemeClr>
                </a:solidFill>
                <a:latin typeface="Noto Sans SC" panose="020B0200000000000000" charset="-122"/>
                <a:ea typeface="Noto Sans SC" panose="020B0200000000000000" charset="-122"/>
                <a:cs typeface="Noto Sans SC" panose="020B0200000000000000" charset="-122"/>
              </a:rPr>
              <a:t>2024</a:t>
            </a:r>
            <a:r>
              <a:rPr lang="zh-CN" altLang="en-US" sz="1300">
                <a:solidFill>
                  <a:schemeClr val="dk1">
                    <a:alpha val="100000"/>
                  </a:schemeClr>
                </a:solidFill>
                <a:latin typeface="Noto Sans SC" panose="020B0200000000000000" charset="-122"/>
                <a:ea typeface="Noto Sans SC" panose="020B0200000000000000" charset="-122"/>
                <a:cs typeface="Noto Sans SC" panose="020B0200000000000000" charset="-122"/>
              </a:rPr>
              <a:t>年，经评估确定高风险事项</a:t>
            </a:r>
            <a:r>
              <a:rPr lang="en-US" altLang="zh-CN" sz="1300">
                <a:solidFill>
                  <a:schemeClr val="dk1">
                    <a:alpha val="100000"/>
                  </a:schemeClr>
                </a:solidFill>
                <a:latin typeface="Noto Sans SC" panose="020B0200000000000000" charset="-122"/>
                <a:ea typeface="Noto Sans SC" panose="020B0200000000000000" charset="-122"/>
                <a:cs typeface="Noto Sans SC" panose="020B0200000000000000" charset="-122"/>
              </a:rPr>
              <a:t>2</a:t>
            </a:r>
            <a:r>
              <a:rPr lang="zh-CN" altLang="en-US" sz="1300">
                <a:solidFill>
                  <a:schemeClr val="dk1">
                    <a:alpha val="100000"/>
                  </a:schemeClr>
                </a:solidFill>
                <a:latin typeface="Noto Sans SC" panose="020B0200000000000000" charset="-122"/>
                <a:ea typeface="Noto Sans SC" panose="020B0200000000000000" charset="-122"/>
                <a:cs typeface="Noto Sans SC" panose="020B0200000000000000" charset="-122"/>
              </a:rPr>
              <a:t>项，包括原材料价格上涨风险、环保政策收紧风险；中风险事项</a:t>
            </a:r>
            <a:r>
              <a:rPr lang="en-US" altLang="zh-CN" sz="1300">
                <a:solidFill>
                  <a:schemeClr val="dk1">
                    <a:alpha val="100000"/>
                  </a:schemeClr>
                </a:solidFill>
                <a:latin typeface="Noto Sans SC" panose="020B0200000000000000" charset="-122"/>
                <a:ea typeface="Noto Sans SC" panose="020B0200000000000000" charset="-122"/>
                <a:cs typeface="Noto Sans SC" panose="020B0200000000000000" charset="-122"/>
              </a:rPr>
              <a:t>4</a:t>
            </a:r>
            <a:r>
              <a:rPr lang="zh-CN" altLang="en-US" sz="1300">
                <a:solidFill>
                  <a:schemeClr val="dk1">
                    <a:alpha val="100000"/>
                  </a:schemeClr>
                </a:solidFill>
                <a:latin typeface="Noto Sans SC" panose="020B0200000000000000" charset="-122"/>
                <a:ea typeface="Noto Sans SC" panose="020B0200000000000000" charset="-122"/>
                <a:cs typeface="Noto Sans SC" panose="020B0200000000000000" charset="-122"/>
              </a:rPr>
              <a:t>项；低风险事项</a:t>
            </a:r>
            <a:r>
              <a:rPr lang="en-US" altLang="zh-CN" sz="1300">
                <a:solidFill>
                  <a:schemeClr val="dk1">
                    <a:alpha val="100000"/>
                  </a:schemeClr>
                </a:solidFill>
                <a:latin typeface="Noto Sans SC" panose="020B0200000000000000" charset="-122"/>
                <a:ea typeface="Noto Sans SC" panose="020B0200000000000000" charset="-122"/>
                <a:cs typeface="Noto Sans SC" panose="020B0200000000000000" charset="-122"/>
              </a:rPr>
              <a:t>3</a:t>
            </a:r>
            <a:r>
              <a:rPr lang="zh-CN" altLang="en-US" sz="1300">
                <a:solidFill>
                  <a:schemeClr val="dk1">
                    <a:alpha val="100000"/>
                  </a:schemeClr>
                </a:solidFill>
                <a:latin typeface="Noto Sans SC" panose="020B0200000000000000" charset="-122"/>
                <a:ea typeface="Noto Sans SC" panose="020B0200000000000000" charset="-122"/>
                <a:cs typeface="Noto Sans SC" panose="020B0200000000000000" charset="-122"/>
              </a:rPr>
              <a:t>项。针对不同等级的风险，公司制定了相应的风险应对策略。</a:t>
            </a:r>
            <a:endParaRPr lang="zh-CN" altLang="en-US" sz="1300">
              <a:solidFill>
                <a:schemeClr val="dk1">
                  <a:alpha val="100000"/>
                </a:schemeClr>
              </a:solidFill>
              <a:latin typeface="Noto Sans SC" panose="020B0200000000000000" charset="-122"/>
              <a:ea typeface="Noto Sans SC" panose="020B0200000000000000" charset="-122"/>
              <a:cs typeface="Noto Sans SC" panose="020B0200000000000000" charset="-122"/>
            </a:endParaRPr>
          </a:p>
          <a:p>
            <a:pPr algn="just">
              <a:lnSpc>
                <a:spcPct val="140000"/>
              </a:lnSpc>
            </a:pPr>
            <a:endParaRPr lang="en-US" sz="130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2" name="TextBox 3"/>
          <p:cNvSpPr txBox="1"/>
          <p:nvPr>
            <p:custDataLst>
              <p:tags r:id="rId11"/>
            </p:custDataLst>
          </p:nvPr>
        </p:nvSpPr>
        <p:spPr>
          <a:xfrm>
            <a:off x="1297192" y="1308287"/>
            <a:ext cx="4348638" cy="605790"/>
          </a:xfrm>
          <a:prstGeom prst="rect">
            <a:avLst/>
          </a:prstGeom>
        </p:spPr>
        <p:txBody>
          <a:bodyPr vert="horz" wrap="square" lIns="123825" tIns="123825" rIns="57150" bIns="123825" rtlCol="0" anchor="ctr" anchorCtr="0">
            <a:noAutofit/>
          </a:bodyPr>
          <a:p>
            <a:pPr>
              <a:lnSpc>
                <a:spcPct val="120000"/>
              </a:lnSpc>
              <a:spcBef>
                <a:spcPts val="450"/>
              </a:spcBef>
            </a:pPr>
            <a:r>
              <a:rPr lang="zh-CN" altLang="en-US" sz="2000" b="1">
                <a:solidFill>
                  <a:schemeClr val="accent1">
                    <a:alpha val="100000"/>
                  </a:schemeClr>
                </a:solidFill>
                <a:latin typeface="Noto Sans SC" panose="020B0200000000000000" charset="-122"/>
                <a:ea typeface="Noto Sans SC" panose="020B0200000000000000" charset="-122"/>
                <a:cs typeface="Noto Sans SC" panose="020B0200000000000000" charset="-122"/>
              </a:rPr>
              <a:t>战略计划</a:t>
            </a:r>
            <a:endParaRPr lang="zh-CN" altLang="en-US" sz="20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4" name="TextBox 4"/>
          <p:cNvSpPr txBox="1"/>
          <p:nvPr>
            <p:custDataLst>
              <p:tags r:id="rId12"/>
            </p:custDataLst>
          </p:nvPr>
        </p:nvSpPr>
        <p:spPr>
          <a:xfrm>
            <a:off x="1297305" y="1833245"/>
            <a:ext cx="4094480" cy="829945"/>
          </a:xfrm>
          <a:prstGeom prst="rect">
            <a:avLst/>
          </a:prstGeom>
        </p:spPr>
        <p:txBody>
          <a:bodyPr vert="horz" wrap="square" lIns="123825" tIns="0" rIns="57150" bIns="0" rtlCol="0" anchor="t" anchorCtr="0">
            <a:noAutofit/>
          </a:bodyPr>
          <a:p>
            <a:pPr indent="0" algn="just" fontAlgn="auto">
              <a:lnSpc>
                <a:spcPct val="140000"/>
              </a:lnSpc>
            </a:pPr>
            <a:r>
              <a:rPr lang="zh-CN" altLang="en-US" sz="1300">
                <a:solidFill>
                  <a:schemeClr val="dk1">
                    <a:alpha val="100000"/>
                  </a:schemeClr>
                </a:solidFill>
                <a:latin typeface="Noto Sans SC" panose="020B0200000000000000" charset="-122"/>
                <a:ea typeface="Noto Sans SC" panose="020B0200000000000000" charset="-122"/>
                <a:cs typeface="Noto Sans SC" panose="020B0200000000000000" charset="-122"/>
              </a:rPr>
              <a:t>公司结合行业发展趋势和自身实际情况，制定了科学合理的中长期发展战略。2024年，公司明确了“拓展绿色智能制造，打造行业领先品牌”的战略方向，并制定了详细的三年战略规划。</a:t>
            </a:r>
            <a:endParaRPr lang="zh-CN" altLang="en-US" sz="1300">
              <a:solidFill>
                <a:schemeClr val="dk1">
                  <a:alpha val="100000"/>
                </a:schemeClr>
              </a:solidFill>
              <a:latin typeface="Noto Sans SC" panose="020B0200000000000000" charset="-122"/>
              <a:ea typeface="Noto Sans SC" panose="020B0200000000000000" charset="-122"/>
              <a:cs typeface="Noto Sans SC" panose="020B0200000000000000" charset="-122"/>
            </a:endParaRPr>
          </a:p>
          <a:p>
            <a:pPr algn="just">
              <a:lnSpc>
                <a:spcPct val="140000"/>
              </a:lnSpc>
            </a:pPr>
            <a:endPar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8" name="AutoShape 5"/>
          <p:cNvSpPr/>
          <p:nvPr/>
        </p:nvSpPr>
        <p:spPr>
          <a:xfrm>
            <a:off x="839115" y="1512589"/>
            <a:ext cx="197186" cy="197186"/>
          </a:xfrm>
          <a:prstGeom prst="ellipse">
            <a:avLst/>
          </a:prstGeom>
          <a:solidFill>
            <a:schemeClr val="accent1">
              <a:alpha val="100000"/>
            </a:schemeClr>
          </a:solidFill>
        </p:spPr>
      </p:sp>
      <p:sp>
        <p:nvSpPr>
          <p:cNvPr id="12" name="AutoShape 6"/>
          <p:cNvSpPr/>
          <p:nvPr/>
        </p:nvSpPr>
        <p:spPr>
          <a:xfrm>
            <a:off x="852450" y="3200303"/>
            <a:ext cx="197186" cy="197186"/>
          </a:xfrm>
          <a:prstGeom prst="ellipse">
            <a:avLst/>
          </a:prstGeom>
          <a:solidFill>
            <a:schemeClr val="accent1">
              <a:alpha val="100000"/>
            </a:schemeClr>
          </a:solidFill>
        </p:spPr>
      </p:sp>
      <p:sp>
        <p:nvSpPr>
          <p:cNvPr id="18" name="TextBox 10"/>
          <p:cNvSpPr txBox="1"/>
          <p:nvPr>
            <p:custDataLst>
              <p:tags r:id="rId13"/>
            </p:custDataLst>
          </p:nvPr>
        </p:nvSpPr>
        <p:spPr>
          <a:xfrm>
            <a:off x="1295400" y="3075305"/>
            <a:ext cx="4348480" cy="351155"/>
          </a:xfrm>
          <a:prstGeom prst="rect">
            <a:avLst/>
          </a:prstGeom>
        </p:spPr>
        <p:txBody>
          <a:bodyPr vert="horz" wrap="square" lIns="123825" tIns="123825" rIns="57150" bIns="123825" rtlCol="0" anchor="ctr" anchorCtr="0">
            <a:noAutofit/>
          </a:bodyPr>
          <a:p>
            <a:pPr>
              <a:lnSpc>
                <a:spcPct val="120000"/>
              </a:lnSpc>
              <a:spcBef>
                <a:spcPts val="450"/>
              </a:spcBef>
            </a:pPr>
            <a:r>
              <a:rPr lang="zh-CN" altLang="en-US" sz="2000" b="1">
                <a:solidFill>
                  <a:schemeClr val="accent1">
                    <a:alpha val="100000"/>
                  </a:schemeClr>
                </a:solidFill>
                <a:latin typeface="Noto Sans SC" panose="020B0200000000000000" charset="-122"/>
                <a:ea typeface="Noto Sans SC" panose="020B0200000000000000" charset="-122"/>
                <a:cs typeface="Noto Sans SC" panose="020B0200000000000000" charset="-122"/>
              </a:rPr>
              <a:t>内部审计</a:t>
            </a:r>
            <a:endParaRPr lang="zh-CN" altLang="en-US" sz="20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24" name="文本框 23"/>
          <p:cNvSpPr txBox="1"/>
          <p:nvPr/>
        </p:nvSpPr>
        <p:spPr>
          <a:xfrm>
            <a:off x="1371600" y="3534410"/>
            <a:ext cx="3952240" cy="1696720"/>
          </a:xfrm>
          <a:prstGeom prst="rect">
            <a:avLst/>
          </a:prstGeom>
          <a:noFill/>
        </p:spPr>
        <p:txBody>
          <a:bodyPr wrap="square" rtlCol="0">
            <a:spAutoFit/>
          </a:bodyPr>
          <a:p>
            <a:pPr indent="0" algn="just" fontAlgn="auto">
              <a:lnSpc>
                <a:spcPct val="140000"/>
              </a:lnSpc>
            </a:pPr>
            <a:r>
              <a:rPr lang="zh-CN" altLang="en-US" sz="1300">
                <a:solidFill>
                  <a:schemeClr val="dk1">
                    <a:alpha val="100000"/>
                  </a:schemeClr>
                </a:solidFill>
                <a:latin typeface="Noto Sans SC" panose="020B0200000000000000" charset="-122"/>
                <a:ea typeface="Noto Sans SC" panose="020B0200000000000000" charset="-122"/>
                <a:cs typeface="Noto Sans SC" panose="020B0200000000000000" charset="-122"/>
              </a:rPr>
              <a:t>公司制定了年度审计计划，涵盖财务审计、内部控制审计、专项审计等多个领域。2024年，公司共开展审计项目8个，通过审计，发现问题12项，提出审计建议6条，相关部门已全部完成整改，有效提升了公司的管理水平和风险防控能力。</a:t>
            </a:r>
            <a:endParaRPr lang="zh-CN" altLang="en-US" sz="1300">
              <a:solidFill>
                <a:schemeClr val="dk1">
                  <a:alpha val="100000"/>
                </a:schemeClr>
              </a:solidFill>
              <a:latin typeface="Noto Sans SC" panose="020B0200000000000000" charset="-122"/>
              <a:ea typeface="Noto Sans SC" panose="020B0200000000000000" charset="-122"/>
              <a:cs typeface="Noto Sans SC" panose="020B0200000000000000" charset="-122"/>
            </a:endParaRPr>
          </a:p>
          <a:p>
            <a:pPr algn="just"/>
            <a:endPar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25" name="圆角矩形 24"/>
          <p:cNvSpPr/>
          <p:nvPr/>
        </p:nvSpPr>
        <p:spPr>
          <a:xfrm>
            <a:off x="1371600" y="5029200"/>
            <a:ext cx="3810000" cy="1600200"/>
          </a:xfrm>
          <a:prstGeom prst="roundRect">
            <a:avLst/>
          </a:prstGeom>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26" name="文本框 25"/>
          <p:cNvSpPr txBox="1"/>
          <p:nvPr/>
        </p:nvSpPr>
        <p:spPr>
          <a:xfrm>
            <a:off x="1705610" y="5181600"/>
            <a:ext cx="3475990" cy="1268095"/>
          </a:xfrm>
          <a:prstGeom prst="rect">
            <a:avLst/>
          </a:prstGeom>
          <a:noFill/>
        </p:spPr>
        <p:txBody>
          <a:bodyPr wrap="square" rtlCol="0">
            <a:spAutoFit/>
          </a:bodyPr>
          <a:p>
            <a:r>
              <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审计项目                       </a:t>
            </a:r>
            <a:r>
              <a:rPr lang="en-US" altLang="zh-CN" sz="1350">
                <a:solidFill>
                  <a:schemeClr val="dk1">
                    <a:alpha val="100000"/>
                  </a:schemeClr>
                </a:solidFill>
                <a:latin typeface="Noto Sans SC" panose="020B0200000000000000" charset="-122"/>
                <a:ea typeface="Noto Sans SC" panose="020B0200000000000000" charset="-122"/>
                <a:cs typeface="Noto Sans SC" panose="020B0200000000000000" charset="-122"/>
              </a:rPr>
              <a:t>          </a:t>
            </a:r>
            <a:r>
              <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发现问题</a:t>
            </a:r>
            <a:endPar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endParaRPr>
          </a:p>
          <a:p>
            <a:r>
              <a:rPr lang="zh-CN" altLang="en-US" b="1">
                <a:solidFill>
                  <a:srgbClr val="0070C0">
                    <a:alpha val="100000"/>
                  </a:srgbClr>
                </a:solidFill>
                <a:latin typeface="Noto Sans SC" panose="020B0200000000000000" charset="-122"/>
                <a:ea typeface="Noto Sans SC" panose="020B0200000000000000" charset="-122"/>
                <a:cs typeface="Noto Sans SC" panose="020B0200000000000000" charset="-122"/>
              </a:rPr>
              <a:t>8</a:t>
            </a:r>
            <a:r>
              <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个                                 </a:t>
            </a:r>
            <a:r>
              <a:rPr lang="en-US" altLang="zh-CN" sz="1350">
                <a:solidFill>
                  <a:schemeClr val="dk1">
                    <a:alpha val="100000"/>
                  </a:schemeClr>
                </a:solidFill>
                <a:latin typeface="Noto Sans SC" panose="020B0200000000000000" charset="-122"/>
                <a:ea typeface="Noto Sans SC" panose="020B0200000000000000" charset="-122"/>
                <a:cs typeface="Noto Sans SC" panose="020B0200000000000000" charset="-122"/>
              </a:rPr>
              <a:t>         </a:t>
            </a:r>
            <a:r>
              <a:rPr lang="zh-CN" altLang="en-US" sz="1800" b="1">
                <a:solidFill>
                  <a:srgbClr val="0070C0">
                    <a:alpha val="100000"/>
                  </a:srgbClr>
                </a:solidFill>
                <a:latin typeface="Noto Sans SC" panose="020B0200000000000000" charset="-122"/>
                <a:ea typeface="Noto Sans SC" panose="020B0200000000000000" charset="-122"/>
                <a:cs typeface="Noto Sans SC" panose="020B0200000000000000" charset="-122"/>
              </a:rPr>
              <a:t> 12</a:t>
            </a:r>
            <a:r>
              <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项</a:t>
            </a:r>
            <a:endPar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endParaRPr>
          </a:p>
          <a:p>
            <a:endPar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endParaRPr>
          </a:p>
          <a:p>
            <a:r>
              <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提出审计建议              </a:t>
            </a:r>
            <a:r>
              <a:rPr lang="en-US" altLang="zh-CN" sz="1350">
                <a:solidFill>
                  <a:schemeClr val="dk1">
                    <a:alpha val="100000"/>
                  </a:schemeClr>
                </a:solidFill>
                <a:latin typeface="Noto Sans SC" panose="020B0200000000000000" charset="-122"/>
                <a:ea typeface="Noto Sans SC" panose="020B0200000000000000" charset="-122"/>
                <a:cs typeface="Noto Sans SC" panose="020B0200000000000000" charset="-122"/>
              </a:rPr>
              <a:t>          </a:t>
            </a:r>
            <a:r>
              <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整改完成率</a:t>
            </a:r>
            <a:endPar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endParaRPr>
          </a:p>
          <a:p>
            <a:pPr algn="l">
              <a:buClrTx/>
              <a:buSzTx/>
              <a:buFontTx/>
            </a:pPr>
            <a:r>
              <a:rPr lang="zh-CN" altLang="en-US" sz="1800" b="1">
                <a:solidFill>
                  <a:srgbClr val="0070C0">
                    <a:alpha val="100000"/>
                  </a:srgbClr>
                </a:solidFill>
                <a:latin typeface="Noto Sans SC" panose="020B0200000000000000" charset="-122"/>
                <a:ea typeface="Noto Sans SC" panose="020B0200000000000000" charset="-122"/>
                <a:cs typeface="Noto Sans SC" panose="020B0200000000000000" charset="-122"/>
              </a:rPr>
              <a:t>6</a:t>
            </a:r>
            <a:r>
              <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条                                </a:t>
            </a:r>
            <a:r>
              <a:rPr lang="zh-CN" altLang="en-US" sz="1800" b="1">
                <a:solidFill>
                  <a:srgbClr val="0070C0">
                    <a:alpha val="100000"/>
                  </a:srgbClr>
                </a:solidFill>
                <a:latin typeface="Noto Sans SC" panose="020B0200000000000000" charset="-122"/>
                <a:ea typeface="Noto Sans SC" panose="020B0200000000000000" charset="-122"/>
                <a:cs typeface="Noto Sans SC" panose="020B0200000000000000" charset="-122"/>
              </a:rPr>
              <a:t> </a:t>
            </a:r>
            <a:r>
              <a:rPr lang="en-US" altLang="zh-CN" sz="1800" b="1">
                <a:solidFill>
                  <a:srgbClr val="0070C0">
                    <a:alpha val="100000"/>
                  </a:srgbClr>
                </a:solidFill>
                <a:latin typeface="Noto Sans SC" panose="020B0200000000000000" charset="-122"/>
                <a:ea typeface="Noto Sans SC" panose="020B0200000000000000" charset="-122"/>
                <a:cs typeface="Noto Sans SC" panose="020B0200000000000000" charset="-122"/>
              </a:rPr>
              <a:t>       </a:t>
            </a:r>
            <a:r>
              <a:rPr lang="zh-CN" altLang="en-US" sz="1800" b="1">
                <a:solidFill>
                  <a:srgbClr val="0070C0">
                    <a:alpha val="100000"/>
                  </a:srgbClr>
                </a:solidFill>
                <a:latin typeface="Noto Sans SC" panose="020B0200000000000000" charset="-122"/>
                <a:ea typeface="Noto Sans SC" panose="020B0200000000000000" charset="-122"/>
                <a:cs typeface="Noto Sans SC" panose="020B0200000000000000" charset="-122"/>
              </a:rPr>
              <a:t> 100%</a:t>
            </a:r>
            <a:endParaRPr lang="zh-CN" altLang="en-US" sz="1800" b="1">
              <a:solidFill>
                <a:srgbClr val="0070C0">
                  <a:alpha val="100000"/>
                </a:srgbClr>
              </a:solidFill>
              <a:latin typeface="Noto Sans SC" panose="020B0200000000000000" charset="-122"/>
              <a:ea typeface="Noto Sans SC" panose="020B0200000000000000" charset="-122"/>
              <a:cs typeface="Noto Sans SC" panose="020B0200000000000000" charset="-122"/>
            </a:endParaRPr>
          </a:p>
        </p:txBody>
      </p:sp>
      <p:sp>
        <p:nvSpPr>
          <p:cNvPr id="27" name="AutoShape 5"/>
          <p:cNvSpPr/>
          <p:nvPr/>
        </p:nvSpPr>
        <p:spPr>
          <a:xfrm>
            <a:off x="6705880" y="1524019"/>
            <a:ext cx="197186" cy="197186"/>
          </a:xfrm>
          <a:prstGeom prst="ellipse">
            <a:avLst/>
          </a:prstGeom>
          <a:solidFill>
            <a:schemeClr val="accent1">
              <a:alpha val="100000"/>
            </a:schemeClr>
          </a:solidFill>
        </p:spPr>
      </p:sp>
      <p:sp>
        <p:nvSpPr>
          <p:cNvPr id="28" name="TextBox 3"/>
          <p:cNvSpPr txBox="1"/>
          <p:nvPr>
            <p:custDataLst>
              <p:tags r:id="rId14"/>
            </p:custDataLst>
          </p:nvPr>
        </p:nvSpPr>
        <p:spPr>
          <a:xfrm>
            <a:off x="7086600" y="1371600"/>
            <a:ext cx="4348480" cy="456565"/>
          </a:xfrm>
          <a:prstGeom prst="rect">
            <a:avLst/>
          </a:prstGeom>
        </p:spPr>
        <p:txBody>
          <a:bodyPr vert="horz" wrap="square" lIns="123825" tIns="123825" rIns="57150" bIns="123825" rtlCol="0" anchor="ctr" anchorCtr="0">
            <a:noAutofit/>
          </a:bodyPr>
          <a:p>
            <a:pPr>
              <a:lnSpc>
                <a:spcPct val="120000"/>
              </a:lnSpc>
              <a:spcBef>
                <a:spcPts val="450"/>
              </a:spcBef>
            </a:pPr>
            <a:r>
              <a:rPr lang="zh-CN" altLang="en-US" sz="2000" b="1">
                <a:solidFill>
                  <a:schemeClr val="accent1">
                    <a:alpha val="100000"/>
                  </a:schemeClr>
                </a:solidFill>
                <a:latin typeface="Noto Sans SC" panose="020B0200000000000000" charset="-122"/>
                <a:ea typeface="Noto Sans SC" panose="020B0200000000000000" charset="-122"/>
                <a:cs typeface="Noto Sans SC" panose="020B0200000000000000" charset="-122"/>
              </a:rPr>
              <a:t>风险识别与评估</a:t>
            </a:r>
            <a:endParaRPr lang="zh-CN" altLang="en-US" sz="20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29" name="AutoShape 5"/>
          <p:cNvSpPr/>
          <p:nvPr/>
        </p:nvSpPr>
        <p:spPr>
          <a:xfrm>
            <a:off x="6782080" y="3810019"/>
            <a:ext cx="197186" cy="197186"/>
          </a:xfrm>
          <a:prstGeom prst="ellipse">
            <a:avLst/>
          </a:prstGeom>
          <a:solidFill>
            <a:schemeClr val="accent1">
              <a:alpha val="100000"/>
            </a:schemeClr>
          </a:solidFill>
        </p:spPr>
      </p:sp>
      <p:sp>
        <p:nvSpPr>
          <p:cNvPr id="30" name="TextBox 3"/>
          <p:cNvSpPr txBox="1"/>
          <p:nvPr>
            <p:custDataLst>
              <p:tags r:id="rId15"/>
            </p:custDataLst>
          </p:nvPr>
        </p:nvSpPr>
        <p:spPr>
          <a:xfrm>
            <a:off x="7239000" y="3666490"/>
            <a:ext cx="4348480" cy="456565"/>
          </a:xfrm>
          <a:prstGeom prst="rect">
            <a:avLst/>
          </a:prstGeom>
        </p:spPr>
        <p:txBody>
          <a:bodyPr vert="horz" wrap="square" lIns="123825" tIns="123825" rIns="57150" bIns="123825" rtlCol="0" anchor="ctr" anchorCtr="0">
            <a:noAutofit/>
          </a:bodyPr>
          <a:p>
            <a:pPr>
              <a:lnSpc>
                <a:spcPct val="120000"/>
              </a:lnSpc>
              <a:spcBef>
                <a:spcPts val="450"/>
              </a:spcBef>
            </a:pPr>
            <a:r>
              <a:rPr lang="zh-CN" altLang="en-US" sz="2000" b="1">
                <a:solidFill>
                  <a:schemeClr val="accent1">
                    <a:alpha val="100000"/>
                  </a:schemeClr>
                </a:solidFill>
                <a:latin typeface="Noto Sans SC" panose="020B0200000000000000" charset="-122"/>
                <a:ea typeface="Noto Sans SC" panose="020B0200000000000000" charset="-122"/>
                <a:cs typeface="Noto Sans SC" panose="020B0200000000000000" charset="-122"/>
              </a:rPr>
              <a:t>风险监控与改进</a:t>
            </a:r>
            <a:endParaRPr lang="zh-CN" altLang="en-US" sz="20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31" name="文本框 30"/>
          <p:cNvSpPr txBox="1"/>
          <p:nvPr/>
        </p:nvSpPr>
        <p:spPr>
          <a:xfrm>
            <a:off x="7239000" y="4267200"/>
            <a:ext cx="4196080" cy="1689100"/>
          </a:xfrm>
          <a:prstGeom prst="rect">
            <a:avLst/>
          </a:prstGeom>
          <a:noFill/>
        </p:spPr>
        <p:txBody>
          <a:bodyPr wrap="square" rtlCol="0">
            <a:spAutoFit/>
          </a:bodyPr>
          <a:p>
            <a:pPr indent="0" algn="just" fontAlgn="auto">
              <a:lnSpc>
                <a:spcPct val="140000"/>
              </a:lnSpc>
            </a:pPr>
            <a:r>
              <a:rPr lang="zh-CN" altLang="en-US" sz="1300">
                <a:solidFill>
                  <a:schemeClr val="dk1">
                    <a:alpha val="100000"/>
                  </a:schemeClr>
                </a:solidFill>
                <a:latin typeface="Noto Sans SC" panose="020B0200000000000000" charset="-122"/>
                <a:ea typeface="Noto Sans SC" panose="020B0200000000000000" charset="-122"/>
                <a:cs typeface="Noto Sans SC" panose="020B0200000000000000" charset="-122"/>
              </a:rPr>
              <a:t>公司每年对风险管理体系进行一次全面评估，根据评估结果及时调整和完善风险管理策略和措施。2024年，通过对风险管理体系的评估，发现风险信息沟通机制存在不足，随即优化了风险信息传递流程，加强了部门之间的沟通协作，进一步提高了公司的风险管理水平。</a:t>
            </a:r>
            <a:endParaRPr lang="zh-CN" altLang="en-US" sz="1300">
              <a:solidFill>
                <a:schemeClr val="dk1">
                  <a:alpha val="100000"/>
                </a:schemeClr>
              </a:solidFill>
              <a:latin typeface="Noto Sans SC" panose="020B0200000000000000" charset="-122"/>
              <a:ea typeface="Noto Sans SC" panose="020B0200000000000000" charset="-122"/>
              <a:cs typeface="Noto Sans SC" panose="020B0200000000000000" charset="-122"/>
            </a:endParaRPr>
          </a:p>
          <a:p>
            <a:pPr algn="just"/>
            <a:endParaRPr lang="zh-CN" altLang="en-US" sz="130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Tree>
  </p:cSld>
  <p:clrMapOvr>
    <a:masterClrMapping/>
  </p:clrMapOvr>
</p:sld>
</file>

<file path=ppt/tags/tag1.xml><?xml version="1.0" encoding="utf-8"?>
<p:tagLst xmlns:p="http://schemas.openxmlformats.org/presentationml/2006/main">
  <p:tag name="KSO_WM_DIAGRAM_VIRTUALLY_FRAME" val="{&quot;height&quot;:434.74803149606294,&quot;left&quot;:33.39685039370079,&quot;top&quot;:89.29818897637794,&quot;width&quot;:889.7619685039368}"/>
</p:tagLst>
</file>

<file path=ppt/tags/tag10.xml><?xml version="1.0" encoding="utf-8"?>
<p:tagLst xmlns:p="http://schemas.openxmlformats.org/presentationml/2006/main">
  <p:tag name="KSO_WM_DIAGRAM_VIRTUALLY_FRAME" val="{&quot;height&quot;:434.74803149606294,&quot;left&quot;:33.39685039370079,&quot;top&quot;:89.29818897637794,&quot;width&quot;:889.7619685039368}"/>
</p:tagLst>
</file>

<file path=ppt/tags/tag100.xml><?xml version="1.0" encoding="utf-8"?>
<p:tagLst xmlns:p="http://schemas.openxmlformats.org/presentationml/2006/main">
  <p:tag name="KSO_WM_DIAGRAM_VIRTUALLY_FRAME" val="{&quot;height&quot;:397.8911811023622,&quot;left&quot;:42.323779527559054,&quot;top&quot;:115.25362204724408,&quot;width&quot;:708.5762204724409}"/>
</p:tagLst>
</file>

<file path=ppt/tags/tag101.xml><?xml version="1.0" encoding="utf-8"?>
<p:tagLst xmlns:p="http://schemas.openxmlformats.org/presentationml/2006/main">
  <p:tag name="KSO_WM_UNIT_PIC_EFFECT" val="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5121_1*i*1"/>
  <p:tag name="KSO_WM_TEMPLATE_CATEGORY" val="custom"/>
  <p:tag name="KSO_WM_TEMPLATE_INDEX" val="20235121"/>
  <p:tag name="KSO_WM_UNIT_LAYERLEVEL" val="1"/>
  <p:tag name="KSO_WM_TAG_VERSION" val="3.0"/>
  <p:tag name="KSO_WM_BEAUTIFY_FLAG" val="#wm#"/>
  <p:tag name="KSO_WM_UNIT_PIC_EFFECT" val="1"/>
</p:tagLst>
</file>

<file path=ppt/tags/tag103.xml><?xml version="1.0" encoding="utf-8"?>
<p:tagLst xmlns:p="http://schemas.openxmlformats.org/presentationml/2006/main">
  <p:tag name="KSO_WM_UNIT_VALUE" val="796*689"/>
  <p:tag name="KSO_WM_UNIT_HIGHLIGHT" val="0"/>
  <p:tag name="KSO_WM_UNIT_COMPATIBLE" val="0"/>
  <p:tag name="KSO_WM_UNIT_DIAGRAM_ISNUMVISUAL" val="0"/>
  <p:tag name="KSO_WM_UNIT_DIAGRAM_ISREFERUNIT" val="0"/>
  <p:tag name="KSO_WM_UNIT_TYPE" val="d"/>
  <p:tag name="KSO_WM_UNIT_INDEX" val="1"/>
  <p:tag name="KSO_WM_UNIT_ID" val="custom20235121_1*d*1"/>
  <p:tag name="KSO_WM_TEMPLATE_CATEGORY" val="custom"/>
  <p:tag name="KSO_WM_TEMPLATE_INDEX" val="20235121"/>
  <p:tag name="KSO_WM_UNIT_LAYERLEVEL" val="1"/>
  <p:tag name="KSO_WM_TAG_VERSION" val="3.0"/>
  <p:tag name="KSO_WM_DIAGRAM_VERSION" val="3"/>
  <p:tag name="KSO_WM_DIAGRAM_COLOR_TRICK" val="1"/>
  <p:tag name="KSO_WM_DIAGRAM_COLOR_TEXT_CAN_REMOVE" val="n"/>
  <p:tag name="KSO_WM_UNIT_LINE_FORE_SCHEMECOLOR_INDEX" val="5"/>
  <p:tag name="KSO_WM_DIAGRAM_MAX_ITEMCNT" val="4"/>
  <p:tag name="KSO_WM_DIAGRAM_MIN_ITEMCNT" val="2"/>
  <p:tag name="KSO_WM_DIAGRAM_VIRTUALLY_FRAME" val="{&quot;height&quot;:368.54998779296875,&quot;width&quot;:813.950012207031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PIC_EFFECT" val="1"/>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5121_1*i*2"/>
  <p:tag name="KSO_WM_TEMPLATE_CATEGORY" val="custom"/>
  <p:tag name="KSO_WM_TEMPLATE_INDEX" val="20235121"/>
  <p:tag name="KSO_WM_UNIT_LAYERLEVEL" val="1"/>
  <p:tag name="KSO_WM_TAG_VERSION" val="3.0"/>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4"/>
  <p:tag name="KSO_WM_DIAGRAM_MIN_ITEMCNT" val="2"/>
  <p:tag name="KSO_WM_DIAGRAM_VIRTUALLY_FRAME" val="{&quot;height&quot;:368.54998779296875,&quot;width&quot;:813.950012207031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IC_EFFECT" val="1"/>
</p:tagLst>
</file>

<file path=ppt/tags/tag105.xml><?xml version="1.0" encoding="utf-8"?>
<p:tagLst xmlns:p="http://schemas.openxmlformats.org/presentationml/2006/main">
  <p:tag name="KSO_WM_DIAGRAM_VIRTUALLY_FRAME" val="{&quot;height&quot;:397.8911811023622,&quot;left&quot;:42.323779527559054,&quot;top&quot;:115.25362204724408,&quot;width&quot;:708.5762204724409}"/>
</p:tagLst>
</file>

<file path=ppt/tags/tag106.xml><?xml version="1.0" encoding="utf-8"?>
<p:tagLst xmlns:p="http://schemas.openxmlformats.org/presentationml/2006/main">
  <p:tag name="KSO_WM_DIAGRAM_VIRTUALLY_FRAME" val="{&quot;height&quot;:397.8911811023622,&quot;left&quot;:42.323779527559054,&quot;top&quot;:115.25362204724408,&quot;width&quot;:708.5762204724409}"/>
</p:tagLst>
</file>

<file path=ppt/tags/tag107.xml><?xml version="1.0" encoding="utf-8"?>
<p:tagLst xmlns:p="http://schemas.openxmlformats.org/presentationml/2006/main">
  <p:tag name="KSO_WM_DIAGRAM_VIRTUALLY_FRAME" val="{&quot;height&quot;:397.8911811023622,&quot;left&quot;:42.323779527559054,&quot;top&quot;:115.25362204724408,&quot;width&quot;:708.5762204724409}"/>
</p:tagLst>
</file>

<file path=ppt/tags/tag108.xml><?xml version="1.0" encoding="utf-8"?>
<p:tagLst xmlns:p="http://schemas.openxmlformats.org/presentationml/2006/main">
  <p:tag name="KSO_WM_DIAGRAM_VIRTUALLY_FRAME" val="{&quot;height&quot;:375.66834645669286,&quot;left&quot;:25.069291338582676,&quot;top&quot;:106.58141732283464,&quot;width&quot;:921.7404724409449}"/>
</p:tagLst>
</file>

<file path=ppt/tags/tag109.xml><?xml version="1.0" encoding="utf-8"?>
<p:tagLst xmlns:p="http://schemas.openxmlformats.org/presentationml/2006/main">
  <p:tag name="KSO_WM_DIAGRAM_VIRTUALLY_FRAME" val="{&quot;height&quot;:375.66834645669286,&quot;left&quot;:25.069291338582676,&quot;top&quot;:106.58141732283464,&quot;width&quot;:921.7404724409449}"/>
</p:tagLst>
</file>

<file path=ppt/tags/tag11.xml><?xml version="1.0" encoding="utf-8"?>
<p:tagLst xmlns:p="http://schemas.openxmlformats.org/presentationml/2006/main">
  <p:tag name="KSO_WM_DIAGRAM_VIRTUALLY_FRAME" val="{&quot;height&quot;:434.74803149606294,&quot;left&quot;:33.39685039370079,&quot;top&quot;:89.29818897637794,&quot;width&quot;:889.7619685039368}"/>
</p:tagLst>
</file>

<file path=ppt/tags/tag110.xml><?xml version="1.0" encoding="utf-8"?>
<p:tagLst xmlns:p="http://schemas.openxmlformats.org/presentationml/2006/main">
  <p:tag name="KSO_WM_DIAGRAM_VIRTUALLY_FRAME" val="{&quot;height&quot;:375.66834645669286,&quot;left&quot;:25.069291338582676,&quot;top&quot;:106.58141732283464,&quot;width&quot;:921.7404724409449}"/>
</p:tagLst>
</file>

<file path=ppt/tags/tag111.xml><?xml version="1.0" encoding="utf-8"?>
<p:tagLst xmlns:p="http://schemas.openxmlformats.org/presentationml/2006/main">
  <p:tag name="KSO_WM_DIAGRAM_VIRTUALLY_FRAME" val="{&quot;height&quot;:375.66834645669286,&quot;left&quot;:25.069291338582676,&quot;top&quot;:106.58141732283464,&quot;width&quot;:921.7404724409449}"/>
</p:tagLst>
</file>

<file path=ppt/tags/tag112.xml><?xml version="1.0" encoding="utf-8"?>
<p:tagLst xmlns:p="http://schemas.openxmlformats.org/presentationml/2006/main">
  <p:tag name="KSO_WM_DIAGRAM_VIRTUALLY_FRAME" val="{&quot;height&quot;:375.66834645669286,&quot;left&quot;:25.069291338582676,&quot;top&quot;:106.58141732283464,&quot;width&quot;:921.7404724409449}"/>
</p:tagLst>
</file>

<file path=ppt/tags/tag113.xml><?xml version="1.0" encoding="utf-8"?>
<p:tagLst xmlns:p="http://schemas.openxmlformats.org/presentationml/2006/main">
  <p:tag name="KSO_WM_DIAGRAM_VIRTUALLY_FRAME" val="{&quot;height&quot;:375.66834645669286,&quot;left&quot;:25.069291338582676,&quot;top&quot;:106.58141732283464,&quot;width&quot;:921.7404724409449}"/>
</p:tagLst>
</file>

<file path=ppt/tags/tag114.xml><?xml version="1.0" encoding="utf-8"?>
<p:tagLst xmlns:p="http://schemas.openxmlformats.org/presentationml/2006/main">
  <p:tag name="KSO_WM_DIAGRAM_VIRTUALLY_FRAME" val="{&quot;height&quot;:375.66834645669286,&quot;left&quot;:25.069291338582676,&quot;top&quot;:106.58141732283464,&quot;width&quot;:921.7404724409449}"/>
</p:tagLst>
</file>

<file path=ppt/tags/tag115.xml><?xml version="1.0" encoding="utf-8"?>
<p:tagLst xmlns:p="http://schemas.openxmlformats.org/presentationml/2006/main">
  <p:tag name="KSO_WM_DIAGRAM_VIRTUALLY_FRAME" val="{&quot;height&quot;:375.66834645669286,&quot;left&quot;:25.069291338582676,&quot;top&quot;:106.58141732283464,&quot;width&quot;:921.7404724409449}"/>
</p:tagLst>
</file>

<file path=ppt/tags/tag116.xml><?xml version="1.0" encoding="utf-8"?>
<p:tagLst xmlns:p="http://schemas.openxmlformats.org/presentationml/2006/main">
  <p:tag name="KSO_WM_DIAGRAM_VIRTUALLY_FRAME" val="{&quot;height&quot;:375.66834645669286,&quot;left&quot;:25.069291338582676,&quot;top&quot;:106.58141732283464,&quot;width&quot;:921.7404724409449}"/>
</p:tagLst>
</file>

<file path=ppt/tags/tag117.xml><?xml version="1.0" encoding="utf-8"?>
<p:tagLst xmlns:p="http://schemas.openxmlformats.org/presentationml/2006/main">
  <p:tag name="KSO_WM_DIAGRAM_VIRTUALLY_FRAME" val="{&quot;height&quot;:375.66834645669286,&quot;left&quot;:25.069291338582676,&quot;top&quot;:106.58141732283464,&quot;width&quot;:921.7404724409449}"/>
</p:tagLst>
</file>

<file path=ppt/tags/tag118.xml><?xml version="1.0" encoding="utf-8"?>
<p:tagLst xmlns:p="http://schemas.openxmlformats.org/presentationml/2006/main">
  <p:tag name="KSO_WM_DIAGRAM_VIRTUALLY_FRAME" val="{&quot;height&quot;:375.66834645669286,&quot;left&quot;:25.069291338582676,&quot;top&quot;:106.58141732283464,&quot;width&quot;:921.7404724409449}"/>
</p:tagLst>
</file>

<file path=ppt/tags/tag119.xml><?xml version="1.0" encoding="utf-8"?>
<p:tagLst xmlns:p="http://schemas.openxmlformats.org/presentationml/2006/main">
  <p:tag name="KSO_WM_DIAGRAM_VIRTUALLY_FRAME" val="{&quot;height&quot;:375.66834645669286,&quot;left&quot;:25.069291338582676,&quot;top&quot;:106.58141732283464,&quot;width&quot;:921.7404724409449}"/>
</p:tagLst>
</file>

<file path=ppt/tags/tag12.xml><?xml version="1.0" encoding="utf-8"?>
<p:tagLst xmlns:p="http://schemas.openxmlformats.org/presentationml/2006/main">
  <p:tag name="KSO_WM_DIAGRAM_VIRTUALLY_FRAME" val="{&quot;height&quot;:434.74803149606294,&quot;left&quot;:33.39685039370079,&quot;top&quot;:89.29818897637794,&quot;width&quot;:889.7619685039368}"/>
</p:tagLst>
</file>

<file path=ppt/tags/tag120.xml><?xml version="1.0" encoding="utf-8"?>
<p:tagLst xmlns:p="http://schemas.openxmlformats.org/presentationml/2006/main">
  <p:tag name="KSO_WM_DIAGRAM_VIRTUALLY_FRAME" val="{&quot;height&quot;:375.66834645669286,&quot;left&quot;:25.069291338582676,&quot;top&quot;:106.58141732283464,&quot;width&quot;:921.7404724409449}"/>
</p:tagLst>
</file>

<file path=ppt/tags/tag121.xml><?xml version="1.0" encoding="utf-8"?>
<p:tagLst xmlns:p="http://schemas.openxmlformats.org/presentationml/2006/main">
  <p:tag name="KSO_WM_DIAGRAM_VIRTUALLY_FRAME" val="{&quot;height&quot;:375.66834645669286,&quot;left&quot;:25.069291338582676,&quot;top&quot;:106.58141732283464,&quot;width&quot;:921.7404724409449}"/>
</p:tagLst>
</file>

<file path=ppt/tags/tag122.xml><?xml version="1.0" encoding="utf-8"?>
<p:tagLst xmlns:p="http://schemas.openxmlformats.org/presentationml/2006/main">
  <p:tag name="KSO_WM_DIAGRAM_VIRTUALLY_FRAME" val="{&quot;height&quot;:375.66834645669286,&quot;left&quot;:25.069291338582676,&quot;top&quot;:106.58141732283464,&quot;width&quot;:921.7404724409449}"/>
</p:tagLst>
</file>

<file path=ppt/tags/tag123.xml><?xml version="1.0" encoding="utf-8"?>
<p:tagLst xmlns:p="http://schemas.openxmlformats.org/presentationml/2006/main">
  <p:tag name="KSO_WM_DIAGRAM_VIRTUALLY_FRAME" val="{&quot;height&quot;:375.66834645669286,&quot;left&quot;:25.069291338582676,&quot;top&quot;:106.58141732283464,&quot;width&quot;:921.7404724409449}"/>
</p:tagLst>
</file>

<file path=ppt/tags/tag124.xml><?xml version="1.0" encoding="utf-8"?>
<p:tagLst xmlns:p="http://schemas.openxmlformats.org/presentationml/2006/main">
  <p:tag name="KSO_WM_DIAGRAM_VIRTUALLY_FRAME" val="{&quot;height&quot;:375.66834645669286,&quot;left&quot;:25.069291338582676,&quot;top&quot;:106.58141732283464,&quot;width&quot;:921.7404724409449}"/>
</p:tagLst>
</file>

<file path=ppt/tags/tag125.xml><?xml version="1.0" encoding="utf-8"?>
<p:tagLst xmlns:p="http://schemas.openxmlformats.org/presentationml/2006/main">
  <p:tag name="KSO_WM_DIAGRAM_VIRTUALLY_FRAME" val="{&quot;height&quot;:375.66834645669286,&quot;left&quot;:25.069291338582676,&quot;top&quot;:106.58141732283464,&quot;width&quot;:921.7404724409449}"/>
</p:tagLst>
</file>

<file path=ppt/tags/tag126.xml><?xml version="1.0" encoding="utf-8"?>
<p:tagLst xmlns:p="http://schemas.openxmlformats.org/presentationml/2006/main">
  <p:tag name="KSO_WM_DIAGRAM_VIRTUALLY_FRAME" val="{&quot;height&quot;:375.66834645669286,&quot;left&quot;:25.069291338582676,&quot;top&quot;:106.58141732283464,&quot;width&quot;:921.7404724409449}"/>
</p:tagLst>
</file>

<file path=ppt/tags/tag127.xml><?xml version="1.0" encoding="utf-8"?>
<p:tagLst xmlns:p="http://schemas.openxmlformats.org/presentationml/2006/main">
  <p:tag name="KSO_WM_DIAGRAM_VIRTUALLY_FRAME" val="{&quot;height&quot;:375.66834645669286,&quot;left&quot;:25.069291338582676,&quot;top&quot;:106.58141732283464,&quot;width&quot;:921.7404724409449}"/>
</p:tagLst>
</file>

<file path=ppt/tags/tag128.xml><?xml version="1.0" encoding="utf-8"?>
<p:tagLst xmlns:p="http://schemas.openxmlformats.org/presentationml/2006/main">
  <p:tag name="resource_record_key" val="{&quot;10&quot;:[21565017,4589139,6463165,21581472]}"/>
</p:tagLst>
</file>

<file path=ppt/tags/tag13.xml><?xml version="1.0" encoding="utf-8"?>
<p:tagLst xmlns:p="http://schemas.openxmlformats.org/presentationml/2006/main">
  <p:tag name="KSO_WM_DIAGRAM_VIRTUALLY_FRAME" val="{&quot;height&quot;:434.74803149606294,&quot;left&quot;:33.39685039370079,&quot;top&quot;:89.29818897637794,&quot;width&quot;:889.7619685039368}"/>
</p:tagLst>
</file>

<file path=ppt/tags/tag14.xml><?xml version="1.0" encoding="utf-8"?>
<p:tagLst xmlns:p="http://schemas.openxmlformats.org/presentationml/2006/main">
  <p:tag name="KSO_WM_DIAGRAM_VIRTUALLY_FRAME" val="{&quot;height&quot;:434.74803149606294,&quot;left&quot;:33.39685039370079,&quot;top&quot;:89.29818897637794,&quot;width&quot;:889.7619685039368}"/>
</p:tagLst>
</file>

<file path=ppt/tags/tag15.xml><?xml version="1.0" encoding="utf-8"?>
<p:tagLst xmlns:p="http://schemas.openxmlformats.org/presentationml/2006/main">
  <p:tag name="KSO_WM_DIAGRAM_VIRTUALLY_FRAME" val="{&quot;height&quot;:434.74803149606294,&quot;left&quot;:33.39685039370079,&quot;top&quot;:89.29818897637794,&quot;width&quot;:889.7619685039368}"/>
</p:tagLst>
</file>

<file path=ppt/tags/tag16.xml><?xml version="1.0" encoding="utf-8"?>
<p:tagLst xmlns:p="http://schemas.openxmlformats.org/presentationml/2006/main">
  <p:tag name="KSO_WM_DIAGRAM_VIRTUALLY_FRAME" val="{&quot;height&quot;:434.74803149606294,&quot;left&quot;:33.39685039370079,&quot;top&quot;:89.29818897637794,&quot;width&quot;:889.7619685039368}"/>
</p:tagLst>
</file>

<file path=ppt/tags/tag17.xml><?xml version="1.0" encoding="utf-8"?>
<p:tagLst xmlns:p="http://schemas.openxmlformats.org/presentationml/2006/main">
  <p:tag name="KSO_WM_DIAGRAM_VIRTUALLY_FRAME" val="{&quot;height&quot;:434.74803149606294,&quot;left&quot;:33.39685039370079,&quot;top&quot;:89.29818897637794,&quot;width&quot;:889.7619685039368}"/>
</p:tagLst>
</file>

<file path=ppt/tags/tag18.xml><?xml version="1.0" encoding="utf-8"?>
<p:tagLst xmlns:p="http://schemas.openxmlformats.org/presentationml/2006/main">
  <p:tag name="KSO_WM_DIAGRAM_VIRTUALLY_FRAME" val="{&quot;height&quot;:434.74803149606294,&quot;left&quot;:33.39685039370079,&quot;top&quot;:89.29818897637794,&quot;width&quot;:889.7619685039368}"/>
</p:tagLst>
</file>

<file path=ppt/tags/tag19.xml><?xml version="1.0" encoding="utf-8"?>
<p:tagLst xmlns:p="http://schemas.openxmlformats.org/presentationml/2006/main">
  <p:tag name="KSO_WM_DIAGRAM_VIRTUALLY_FRAME" val="{&quot;height&quot;:434.74803149606294,&quot;left&quot;:33.39685039370079,&quot;top&quot;:89.29818897637794,&quot;width&quot;:889.7619685039368}"/>
</p:tagLst>
</file>

<file path=ppt/tags/tag2.xml><?xml version="1.0" encoding="utf-8"?>
<p:tagLst xmlns:p="http://schemas.openxmlformats.org/presentationml/2006/main">
  <p:tag name="KSO_WM_DIAGRAM_VIRTUALLY_FRAME" val="{&quot;height&quot;:434.74803149606294,&quot;left&quot;:33.39685039370079,&quot;top&quot;:89.29818897637794,&quot;width&quot;:889.7619685039368}"/>
</p:tagLst>
</file>

<file path=ppt/tags/tag20.xml><?xml version="1.0" encoding="utf-8"?>
<p:tagLst xmlns:p="http://schemas.openxmlformats.org/presentationml/2006/main">
  <p:tag name="KSO_WM_DIAGRAM_VIRTUALLY_FRAME" val="{&quot;height&quot;:434.74803149606294,&quot;left&quot;:33.39685039370079,&quot;top&quot;:89.29818897637794,&quot;width&quot;:889.7619685039368}"/>
</p:tagLst>
</file>

<file path=ppt/tags/tag21.xml><?xml version="1.0" encoding="utf-8"?>
<p:tagLst xmlns:p="http://schemas.openxmlformats.org/presentationml/2006/main">
  <p:tag name="KSO_WM_UNIT_VALUE" val="1436*1469"/>
  <p:tag name="KSO_WM_UNIT_HIGHLIGHT" val="0"/>
  <p:tag name="KSO_WM_UNIT_COMPATIBLE" val="0"/>
  <p:tag name="KSO_WM_UNIT_DIAGRAM_ISNUMVISUAL" val="0"/>
  <p:tag name="KSO_WM_UNIT_DIAGRAM_ISREFERUNIT" val="0"/>
  <p:tag name="KSO_WM_UNIT_TYPE" val="d"/>
  <p:tag name="KSO_WM_UNIT_INDEX" val="1"/>
  <p:tag name="KSO_WM_UNIT_ID" val="custom40479650_1*d*1"/>
  <p:tag name="KSO_WM_TEMPLATE_CATEGORY" val="custom"/>
  <p:tag name="KSO_WM_TEMPLATE_INDEX" val="40479650"/>
  <p:tag name="KSO_WM_UNIT_LAYERLEVEL" val="1"/>
  <p:tag name="KSO_WM_TAG_VERSION" val="3.0"/>
  <p:tag name="KSO_WM_BEAUTIFY_FLAG" val="#wm#"/>
  <p:tag name="KSO_WM_UNIT_LINE_FORE_SCHEMECOLOR_INDEX" val="13"/>
  <p:tag name="KSO_WM_UNIT_LINE_FILL_TYPE" val="2"/>
  <p:tag name="KSO_WM_UNIT_USESOURCEFORMAT_APPLY" val="1"/>
  <p:tag name="KSO_WM_UNIT_PIC_EFFECT" val="1"/>
</p:tagLst>
</file>

<file path=ppt/tags/tag22.xml><?xml version="1.0" encoding="utf-8"?>
<p:tagLst xmlns:p="http://schemas.openxmlformats.org/presentationml/2006/main">
  <p:tag name="KSO_WM_DIAGRAM_VIRTUALLY_FRAME" val="{&quot;height&quot;:412.9640157480315,&quot;left&quot;:75.99590551181102,&quot;top&quot;:99.40031496062991,&quot;width&quot;:805.7741732283464}"/>
</p:tagLst>
</file>

<file path=ppt/tags/tag23.xml><?xml version="1.0" encoding="utf-8"?>
<p:tagLst xmlns:p="http://schemas.openxmlformats.org/presentationml/2006/main">
  <p:tag name="KSO_WM_DIAGRAM_VIRTUALLY_FRAME" val="{&quot;height&quot;:412.9640157480315,&quot;left&quot;:75.99590551181102,&quot;top&quot;:99.40031496062991,&quot;width&quot;:805.7741732283464}"/>
</p:tagLst>
</file>

<file path=ppt/tags/tag24.xml><?xml version="1.0" encoding="utf-8"?>
<p:tagLst xmlns:p="http://schemas.openxmlformats.org/presentationml/2006/main">
  <p:tag name="KSO_WM_DIAGRAM_VIRTUALLY_FRAME" val="{&quot;height&quot;:412.9640157480315,&quot;left&quot;:75.99590551181102,&quot;top&quot;:99.40031496062991,&quot;width&quot;:805.7741732283464}"/>
</p:tagLst>
</file>

<file path=ppt/tags/tag25.xml><?xml version="1.0" encoding="utf-8"?>
<p:tagLst xmlns:p="http://schemas.openxmlformats.org/presentationml/2006/main">
  <p:tag name="KSO_WM_DIAGRAM_VIRTUALLY_FRAME" val="{&quot;height&quot;:412.9640157480315,&quot;left&quot;:75.99590551181102,&quot;top&quot;:99.40031496062991,&quot;width&quot;:805.7741732283464}"/>
</p:tagLst>
</file>

<file path=ppt/tags/tag26.xml><?xml version="1.0" encoding="utf-8"?>
<p:tagLst xmlns:p="http://schemas.openxmlformats.org/presentationml/2006/main">
  <p:tag name="KSO_WM_DIAGRAM_VIRTUALLY_FRAME" val="{&quot;height&quot;:412.9640157480315,&quot;left&quot;:75.99590551181102,&quot;top&quot;:99.40031496062991,&quot;width&quot;:805.7741732283464}"/>
</p:tagLst>
</file>

<file path=ppt/tags/tag27.xml><?xml version="1.0" encoding="utf-8"?>
<p:tagLst xmlns:p="http://schemas.openxmlformats.org/presentationml/2006/main">
  <p:tag name="KSO_WM_DIAGRAM_VIRTUALLY_FRAME" val="{&quot;height&quot;:412.9640157480315,&quot;left&quot;:75.99590551181102,&quot;top&quot;:99.40031496062991,&quot;width&quot;:805.7741732283464}"/>
</p:tagLst>
</file>

<file path=ppt/tags/tag28.xml><?xml version="1.0" encoding="utf-8"?>
<p:tagLst xmlns:p="http://schemas.openxmlformats.org/presentationml/2006/main">
  <p:tag name="KSO_WM_DIAGRAM_VIRTUALLY_FRAME" val="{&quot;height&quot;:412.9640157480315,&quot;left&quot;:75.99590551181102,&quot;top&quot;:99.40031496062991,&quot;width&quot;:805.7741732283464}"/>
</p:tagLst>
</file>

<file path=ppt/tags/tag29.xml><?xml version="1.0" encoding="utf-8"?>
<p:tagLst xmlns:p="http://schemas.openxmlformats.org/presentationml/2006/main">
  <p:tag name="KSO_WM_DIAGRAM_VIRTUALLY_FRAME" val="{&quot;height&quot;:412.9640157480315,&quot;left&quot;:75.99590551181102,&quot;top&quot;:99.40031496062991,&quot;width&quot;:805.7741732283464}"/>
</p:tagLst>
</file>

<file path=ppt/tags/tag3.xml><?xml version="1.0" encoding="utf-8"?>
<p:tagLst xmlns:p="http://schemas.openxmlformats.org/presentationml/2006/main">
  <p:tag name="KSO_WM_DIAGRAM_VIRTUALLY_FRAME" val="{&quot;height&quot;:434.74803149606294,&quot;left&quot;:33.39685039370079,&quot;top&quot;:89.29818897637794,&quot;width&quot;:889.7619685039368}"/>
</p:tagLst>
</file>

<file path=ppt/tags/tag30.xml><?xml version="1.0" encoding="utf-8"?>
<p:tagLst xmlns:p="http://schemas.openxmlformats.org/presentationml/2006/main">
  <p:tag name="KSO_WM_DIAGRAM_VIRTUALLY_FRAME" val="{&quot;height&quot;:412.9640157480315,&quot;left&quot;:75.99590551181102,&quot;top&quot;:99.40031496062991,&quot;width&quot;:805.7741732283464}"/>
</p:tagLst>
</file>

<file path=ppt/tags/tag31.xml><?xml version="1.0" encoding="utf-8"?>
<p:tagLst xmlns:p="http://schemas.openxmlformats.org/presentationml/2006/main">
  <p:tag name="KSO_WM_DIAGRAM_VIRTUALLY_FRAME" val="{&quot;height&quot;:412.9640157480315,&quot;left&quot;:75.99590551181102,&quot;top&quot;:99.40031496062991,&quot;width&quot;:805.7741732283464}"/>
</p:tagLst>
</file>

<file path=ppt/tags/tag32.xml><?xml version="1.0" encoding="utf-8"?>
<p:tagLst xmlns:p="http://schemas.openxmlformats.org/presentationml/2006/main">
  <p:tag name="KSO_WM_DIAGRAM_VIRTUALLY_FRAME" val="{&quot;height&quot;:412.9640157480315,&quot;left&quot;:75.99590551181102,&quot;top&quot;:99.40031496062991,&quot;width&quot;:805.7741732283464}"/>
</p:tagLst>
</file>

<file path=ppt/tags/tag33.xml><?xml version="1.0" encoding="utf-8"?>
<p:tagLst xmlns:p="http://schemas.openxmlformats.org/presentationml/2006/main">
  <p:tag name="KSO_WM_DIAGRAM_VIRTUALLY_FRAME" val="{&quot;height&quot;:412.9640157480315,&quot;left&quot;:75.99590551181102,&quot;top&quot;:99.40031496062991,&quot;width&quot;:805.7741732283464}"/>
</p:tagLst>
</file>

<file path=ppt/tags/tag34.xml><?xml version="1.0" encoding="utf-8"?>
<p:tagLst xmlns:p="http://schemas.openxmlformats.org/presentationml/2006/main">
  <p:tag name="KSO_WM_DIAGRAM_VIRTUALLY_FRAME" val="{&quot;height&quot;:393.77047244094484,&quot;left&quot;:262.03086614173225,&quot;top&quot;:98.39897637795275,&quot;width&quot;:639.5848818897637}"/>
</p:tagLst>
</file>

<file path=ppt/tags/tag35.xml><?xml version="1.0" encoding="utf-8"?>
<p:tagLst xmlns:p="http://schemas.openxmlformats.org/presentationml/2006/main">
  <p:tag name="KSO_WM_DIAGRAM_VIRTUALLY_FRAME" val="{&quot;height&quot;:393.77047244094484,&quot;left&quot;:262.03086614173225,&quot;top&quot;:98.39897637795275,&quot;width&quot;:639.5848818897637}"/>
</p:tagLst>
</file>

<file path=ppt/tags/tag36.xml><?xml version="1.0" encoding="utf-8"?>
<p:tagLst xmlns:p="http://schemas.openxmlformats.org/presentationml/2006/main">
  <p:tag name="KSO_WM_DIAGRAM_VIRTUALLY_FRAME" val="{&quot;height&quot;:393.77047244094484,&quot;left&quot;:262.03086614173225,&quot;top&quot;:98.39897637795275,&quot;width&quot;:639.5848818897637}"/>
</p:tagLst>
</file>

<file path=ppt/tags/tag37.xml><?xml version="1.0" encoding="utf-8"?>
<p:tagLst xmlns:p="http://schemas.openxmlformats.org/presentationml/2006/main">
  <p:tag name="KSO_WM_DIAGRAM_VIRTUALLY_FRAME" val="{&quot;height&quot;:393.77047244094484,&quot;left&quot;:262.03086614173225,&quot;top&quot;:98.39897637795275,&quot;width&quot;:639.5848818897637}"/>
</p:tagLst>
</file>

<file path=ppt/tags/tag38.xml><?xml version="1.0" encoding="utf-8"?>
<p:tagLst xmlns:p="http://schemas.openxmlformats.org/presentationml/2006/main">
  <p:tag name="KSO_WM_DIAGRAM_VIRTUALLY_FRAME" val="{&quot;height&quot;:393.77047244094484,&quot;left&quot;:262.03086614173225,&quot;top&quot;:98.39897637795275,&quot;width&quot;:639.5848818897637}"/>
</p:tagLst>
</file>

<file path=ppt/tags/tag39.xml><?xml version="1.0" encoding="utf-8"?>
<p:tagLst xmlns:p="http://schemas.openxmlformats.org/presentationml/2006/main">
  <p:tag name="KSO_WM_DIAGRAM_VIRTUALLY_FRAME" val="{&quot;height&quot;:365.2692125984252,&quot;left&quot;:21.29590551181102,&quot;top&quot;:19.039606299212597,&quot;width&quot;:854.0438582677165}"/>
</p:tagLst>
</file>

<file path=ppt/tags/tag4.xml><?xml version="1.0" encoding="utf-8"?>
<p:tagLst xmlns:p="http://schemas.openxmlformats.org/presentationml/2006/main">
  <p:tag name="KSO_WM_DIAGRAM_VIRTUALLY_FRAME" val="{&quot;height&quot;:434.74803149606294,&quot;left&quot;:33.39685039370079,&quot;top&quot;:89.29818897637794,&quot;width&quot;:889.7619685039368}"/>
</p:tagLst>
</file>

<file path=ppt/tags/tag40.xml><?xml version="1.0" encoding="utf-8"?>
<p:tagLst xmlns:p="http://schemas.openxmlformats.org/presentationml/2006/main">
  <p:tag name="KSO_WM_DIAGRAM_VIRTUALLY_FRAME" val="{&quot;height&quot;:365.2692125984252,&quot;left&quot;:21.29590551181102,&quot;top&quot;:19.039606299212597,&quot;width&quot;:854.0438582677165}"/>
</p:tagLst>
</file>

<file path=ppt/tags/tag41.xml><?xml version="1.0" encoding="utf-8"?>
<p:tagLst xmlns:p="http://schemas.openxmlformats.org/presentationml/2006/main">
  <p:tag name="KSO_WM_DIAGRAM_VIRTUALLY_FRAME" val="{&quot;height&quot;:365.2692125984252,&quot;left&quot;:21.29590551181102,&quot;top&quot;:19.039606299212597,&quot;width&quot;:854.0438582677165}"/>
</p:tagLst>
</file>

<file path=ppt/tags/tag42.xml><?xml version="1.0" encoding="utf-8"?>
<p:tagLst xmlns:p="http://schemas.openxmlformats.org/presentationml/2006/main">
  <p:tag name="KSO_WM_DIAGRAM_VIRTUALLY_FRAME" val="{&quot;height&quot;:365.2692125984252,&quot;left&quot;:21.29590551181102,&quot;top&quot;:19.039606299212597,&quot;width&quot;:854.0438582677165}"/>
</p:tagLst>
</file>

<file path=ppt/tags/tag43.xml><?xml version="1.0" encoding="utf-8"?>
<p:tagLst xmlns:p="http://schemas.openxmlformats.org/presentationml/2006/main">
  <p:tag name="KSO_WM_DIAGRAM_VIRTUALLY_FRAME" val="{&quot;height&quot;:365.2692125984252,&quot;left&quot;:21.29590551181102,&quot;top&quot;:19.039606299212597,&quot;width&quot;:854.0438582677165}"/>
</p:tagLst>
</file>

<file path=ppt/tags/tag44.xml><?xml version="1.0" encoding="utf-8"?>
<p:tagLst xmlns:p="http://schemas.openxmlformats.org/presentationml/2006/main">
  <p:tag name="KSO_WM_DIAGRAM_VIRTUALLY_FRAME" val="{&quot;height&quot;:365.2692125984252,&quot;left&quot;:21.29590551181102,&quot;top&quot;:19.039606299212597,&quot;width&quot;:854.0438582677165}"/>
</p:tagLst>
</file>

<file path=ppt/tags/tag45.xml><?xml version="1.0" encoding="utf-8"?>
<p:tagLst xmlns:p="http://schemas.openxmlformats.org/presentationml/2006/main">
  <p:tag name="KSO_WM_DIAGRAM_VIRTUALLY_FRAME" val="{&quot;height&quot;:365.2692125984252,&quot;left&quot;:21.29590551181102,&quot;top&quot;:19.039606299212597,&quot;width&quot;:854.0438582677165}"/>
</p:tagLst>
</file>

<file path=ppt/tags/tag46.xml><?xml version="1.0" encoding="utf-8"?>
<p:tagLst xmlns:p="http://schemas.openxmlformats.org/presentationml/2006/main">
  <p:tag name="KSO_WM_DIAGRAM_VIRTUALLY_FRAME" val="{&quot;height&quot;:365.2692125984252,&quot;left&quot;:21.29590551181102,&quot;top&quot;:19.039606299212597,&quot;width&quot;:854.0438582677165}"/>
</p:tagLst>
</file>

<file path=ppt/tags/tag47.xml><?xml version="1.0" encoding="utf-8"?>
<p:tagLst xmlns:p="http://schemas.openxmlformats.org/presentationml/2006/main">
  <p:tag name="KSO_WM_DIAGRAM_VIRTUALLY_FRAME" val="{&quot;height&quot;:365.2692125984252,&quot;left&quot;:21.29590551181102,&quot;top&quot;:19.039606299212597,&quot;width&quot;:854.0438582677165}"/>
</p:tagLst>
</file>

<file path=ppt/tags/tag48.xml><?xml version="1.0" encoding="utf-8"?>
<p:tagLst xmlns:p="http://schemas.openxmlformats.org/presentationml/2006/main">
  <p:tag name="KSO_WM_DIAGRAM_VIRTUALLY_FRAME" val="{&quot;height&quot;:365.2692125984252,&quot;left&quot;:24.04590551181102,&quot;top&quot;:19.989606299212596,&quot;width&quot;:854.054094488189}"/>
</p:tagLst>
</file>

<file path=ppt/tags/tag49.xml><?xml version="1.0" encoding="utf-8"?>
<p:tagLst xmlns:p="http://schemas.openxmlformats.org/presentationml/2006/main">
  <p:tag name="KSO_WM_DIAGRAM_VIRTUALLY_FRAME" val="{&quot;height&quot;:365.2692125984252,&quot;left&quot;:24.04590551181102,&quot;top&quot;:19.989606299212596,&quot;width&quot;:854.054094488189}"/>
</p:tagLst>
</file>

<file path=ppt/tags/tag5.xml><?xml version="1.0" encoding="utf-8"?>
<p:tagLst xmlns:p="http://schemas.openxmlformats.org/presentationml/2006/main">
  <p:tag name="KSO_WM_DIAGRAM_VIRTUALLY_FRAME" val="{&quot;height&quot;:434.74803149606294,&quot;left&quot;:33.39685039370079,&quot;top&quot;:89.29818897637794,&quot;width&quot;:889.7619685039368}"/>
</p:tagLst>
</file>

<file path=ppt/tags/tag50.xml><?xml version="1.0" encoding="utf-8"?>
<p:tagLst xmlns:p="http://schemas.openxmlformats.org/presentationml/2006/main">
  <p:tag name="KSO_WM_DIAGRAM_VIRTUALLY_FRAME" val="{&quot;height&quot;:365.2692125984252,&quot;left&quot;:24.04590551181102,&quot;top&quot;:19.989606299212596,&quot;width&quot;:854.054094488189}"/>
</p:tagLst>
</file>

<file path=ppt/tags/tag51.xml><?xml version="1.0" encoding="utf-8"?>
<p:tagLst xmlns:p="http://schemas.openxmlformats.org/presentationml/2006/main">
  <p:tag name="KSO_WM_DIAGRAM_VIRTUALLY_FRAME" val="{&quot;height&quot;:365.2692125984252,&quot;left&quot;:24.04590551181102,&quot;top&quot;:19.989606299212596,&quot;width&quot;:854.0438582677165}"/>
</p:tagLst>
</file>

<file path=ppt/tags/tag52.xml><?xml version="1.0" encoding="utf-8"?>
<p:tagLst xmlns:p="http://schemas.openxmlformats.org/presentationml/2006/main">
  <p:tag name="KSO_WM_DIAGRAM_VIRTUALLY_FRAME" val="{&quot;height&quot;:365.2692125984252,&quot;left&quot;:24.04590551181102,&quot;top&quot;:19.989606299212596,&quot;width&quot;:854.054094488189}"/>
</p:tagLst>
</file>

<file path=ppt/tags/tag53.xml><?xml version="1.0" encoding="utf-8"?>
<p:tagLst xmlns:p="http://schemas.openxmlformats.org/presentationml/2006/main">
  <p:tag name="KSO_WM_DIAGRAM_VIRTUALLY_FRAME" val="{&quot;height&quot;:365.2692125984252,&quot;left&quot;:24.04590551181102,&quot;top&quot;:19.989606299212596,&quot;width&quot;:854.054094488189}"/>
</p:tagLst>
</file>

<file path=ppt/tags/tag54.xml><?xml version="1.0" encoding="utf-8"?>
<p:tagLst xmlns:p="http://schemas.openxmlformats.org/presentationml/2006/main">
  <p:tag name="KSO_WM_DIAGRAM_VIRTUALLY_FRAME" val="{&quot;height&quot;:365.2692125984252,&quot;left&quot;:24.04590551181102,&quot;top&quot;:19.989606299212596,&quot;width&quot;:854.054094488189}"/>
</p:tagLst>
</file>

<file path=ppt/tags/tag55.xml><?xml version="1.0" encoding="utf-8"?>
<p:tagLst xmlns:p="http://schemas.openxmlformats.org/presentationml/2006/main">
  <p:tag name="KSO_WM_DIAGRAM_VIRTUALLY_FRAME" val="{&quot;height&quot;:365.2692125984252,&quot;left&quot;:24.04590551181102,&quot;top&quot;:19.989606299212596,&quot;width&quot;:854.054094488189}"/>
</p:tagLst>
</file>

<file path=ppt/tags/tag56.xml><?xml version="1.0" encoding="utf-8"?>
<p:tagLst xmlns:p="http://schemas.openxmlformats.org/presentationml/2006/main">
  <p:tag name="KSO_WM_DIAGRAM_VIRTUALLY_FRAME" val="{&quot;height&quot;:365.2692125984252,&quot;left&quot;:24.04590551181102,&quot;top&quot;:19.989606299212596,&quot;width&quot;:854.0438582677165}"/>
</p:tagLst>
</file>

<file path=ppt/tags/tag57.xml><?xml version="1.0" encoding="utf-8"?>
<p:tagLst xmlns:p="http://schemas.openxmlformats.org/presentationml/2006/main">
  <p:tag name="KSO_WM_DIAGRAM_VIRTUALLY_FRAME" val="{&quot;height&quot;:386.2882677165355,&quot;left&quot;:102.14110236220472,&quot;top&quot;:103.0147244094488,&quot;width&quot;:783.7025196850393}"/>
</p:tagLst>
</file>

<file path=ppt/tags/tag58.xml><?xml version="1.0" encoding="utf-8"?>
<p:tagLst xmlns:p="http://schemas.openxmlformats.org/presentationml/2006/main">
  <p:tag name="KSO_WM_DIAGRAM_VIRTUALLY_FRAME" val="{&quot;height&quot;:386.2882677165355,&quot;left&quot;:102.14110236220472,&quot;top&quot;:103.0147244094488,&quot;width&quot;:783.7025196850393}"/>
</p:tagLst>
</file>

<file path=ppt/tags/tag59.xml><?xml version="1.0" encoding="utf-8"?>
<p:tagLst xmlns:p="http://schemas.openxmlformats.org/presentationml/2006/main">
  <p:tag name="KSO_WM_DIAGRAM_VIRTUALLY_FRAME" val="{&quot;height&quot;:386.2882677165355,&quot;left&quot;:102.14110236220472,&quot;top&quot;:103.0147244094488,&quot;width&quot;:783.7025196850393}"/>
</p:tagLst>
</file>

<file path=ppt/tags/tag6.xml><?xml version="1.0" encoding="utf-8"?>
<p:tagLst xmlns:p="http://schemas.openxmlformats.org/presentationml/2006/main">
  <p:tag name="KSO_WM_DIAGRAM_VIRTUALLY_FRAME" val="{&quot;height&quot;:434.74803149606294,&quot;left&quot;:33.39685039370079,&quot;top&quot;:89.29818897637794,&quot;width&quot;:889.7619685039368}"/>
</p:tagLst>
</file>

<file path=ppt/tags/tag60.xml><?xml version="1.0" encoding="utf-8"?>
<p:tagLst xmlns:p="http://schemas.openxmlformats.org/presentationml/2006/main">
  <p:tag name="KSO_WM_DIAGRAM_VIRTUALLY_FRAME" val="{&quot;height&quot;:386.2882677165355,&quot;left&quot;:102.14110236220472,&quot;top&quot;:103.0147244094488,&quot;width&quot;:783.7025196850393}"/>
</p:tagLst>
</file>

<file path=ppt/tags/tag61.xml><?xml version="1.0" encoding="utf-8"?>
<p:tagLst xmlns:p="http://schemas.openxmlformats.org/presentationml/2006/main">
  <p:tag name="KSO_WM_DIAGRAM_VIRTUALLY_FRAME" val="{&quot;height&quot;:386.2882677165355,&quot;left&quot;:102.14110236220472,&quot;top&quot;:103.0147244094488,&quot;width&quot;:783.7025196850393}"/>
</p:tagLst>
</file>

<file path=ppt/tags/tag62.xml><?xml version="1.0" encoding="utf-8"?>
<p:tagLst xmlns:p="http://schemas.openxmlformats.org/presentationml/2006/main">
  <p:tag name="KSO_WM_DIAGRAM_VIRTUALLY_FRAME" val="{&quot;height&quot;:437.924094488189,&quot;left&quot;:66.07204724409448,&quot;top&quot;:103.0147244094488,&quot;width&quot;:819.7715748031496}"/>
</p:tagLst>
</file>

<file path=ppt/tags/tag63.xml><?xml version="1.0" encoding="utf-8"?>
<p:tagLst xmlns:p="http://schemas.openxmlformats.org/presentationml/2006/main">
  <p:tag name="KSO_WM_DIAGRAM_VIRTUALLY_FRAME" val="{&quot;height&quot;:437.924094488189,&quot;left&quot;:66.07204724409448,&quot;top&quot;:103.0147244094488,&quot;width&quot;:819.7715748031496}"/>
</p:tagLst>
</file>

<file path=ppt/tags/tag64.xml><?xml version="1.0" encoding="utf-8"?>
<p:tagLst xmlns:p="http://schemas.openxmlformats.org/presentationml/2006/main">
  <p:tag name="KSO_WM_DIAGRAM_VIRTUALLY_FRAME" val="{&quot;height&quot;:437.924094488189,&quot;left&quot;:66.07204724409448,&quot;top&quot;:103.0147244094488,&quot;width&quot;:819.7715748031496}"/>
</p:tagLst>
</file>

<file path=ppt/tags/tag65.xml><?xml version="1.0" encoding="utf-8"?>
<p:tagLst xmlns:p="http://schemas.openxmlformats.org/presentationml/2006/main">
  <p:tag name="KSO_WM_DIAGRAM_VIRTUALLY_FRAME" val="{&quot;height&quot;:437.924094488189,&quot;left&quot;:66.07204724409448,&quot;top&quot;:103.0147244094488,&quot;width&quot;:819.7715748031496}"/>
</p:tagLst>
</file>

<file path=ppt/tags/tag66.xml><?xml version="1.0" encoding="utf-8"?>
<p:tagLst xmlns:p="http://schemas.openxmlformats.org/presentationml/2006/main">
  <p:tag name="KSO_WM_DIAGRAM_VIRTUALLY_FRAME" val="{&quot;height&quot;:437.924094488189,&quot;left&quot;:66.07204724409448,&quot;top&quot;:103.0147244094488,&quot;width&quot;:819.7715748031496}"/>
</p:tagLst>
</file>

<file path=ppt/tags/tag67.xml><?xml version="1.0" encoding="utf-8"?>
<p:tagLst xmlns:p="http://schemas.openxmlformats.org/presentationml/2006/main">
  <p:tag name="KSO_WM_DIAGRAM_VIRTUALLY_FRAME" val="{&quot;height&quot;:437.924094488189,&quot;left&quot;:66.07204724409448,&quot;top&quot;:103.0147244094488,&quot;width&quot;:819.7715748031496}"/>
</p:tagLst>
</file>

<file path=ppt/tags/tag68.xml><?xml version="1.0" encoding="utf-8"?>
<p:tagLst xmlns:p="http://schemas.openxmlformats.org/presentationml/2006/main">
  <p:tag name="KSO_WM_DIAGRAM_VIRTUALLY_FRAME" val="{&quot;height&quot;:437.924094488189,&quot;left&quot;:66.07204724409448,&quot;top&quot;:103.0147244094488,&quot;width&quot;:819.7715748031496}"/>
</p:tagLst>
</file>

<file path=ppt/tags/tag69.xml><?xml version="1.0" encoding="utf-8"?>
<p:tagLst xmlns:p="http://schemas.openxmlformats.org/presentationml/2006/main">
  <p:tag name="KSO_WM_DIAGRAM_VIRTUALLY_FRAME" val="{&quot;height&quot;:437.924094488189,&quot;left&quot;:66.07204724409448,&quot;top&quot;:103.0147244094488,&quot;width&quot;:819.7715748031496}"/>
</p:tagLst>
</file>

<file path=ppt/tags/tag7.xml><?xml version="1.0" encoding="utf-8"?>
<p:tagLst xmlns:p="http://schemas.openxmlformats.org/presentationml/2006/main">
  <p:tag name="KSO_WM_DIAGRAM_VIRTUALLY_FRAME" val="{&quot;height&quot;:434.74803149606294,&quot;left&quot;:33.39685039370079,&quot;top&quot;:89.29818897637794,&quot;width&quot;:889.7619685039368}"/>
</p:tagLst>
</file>

<file path=ppt/tags/tag70.xml><?xml version="1.0" encoding="utf-8"?>
<p:tagLst xmlns:p="http://schemas.openxmlformats.org/presentationml/2006/main">
  <p:tag name="KSO_WM_DIAGRAM_VIRTUALLY_FRAME" val="{&quot;height&quot;:437.924094488189,&quot;left&quot;:66.07204724409448,&quot;top&quot;:103.0147244094488,&quot;width&quot;:819.7715748031496}"/>
</p:tagLst>
</file>

<file path=ppt/tags/tag71.xml><?xml version="1.0" encoding="utf-8"?>
<p:tagLst xmlns:p="http://schemas.openxmlformats.org/presentationml/2006/main">
  <p:tag name="KSO_WM_DIAGRAM_VIRTUALLY_FRAME" val="{&quot;height&quot;:437.924094488189,&quot;left&quot;:66.07204724409448,&quot;top&quot;:103.0147244094488,&quot;width&quot;:819.7715748031496}"/>
</p:tagLst>
</file>

<file path=ppt/tags/tag72.xml><?xml version="1.0" encoding="utf-8"?>
<p:tagLst xmlns:p="http://schemas.openxmlformats.org/presentationml/2006/main">
  <p:tag name="KSO_WM_DIAGRAM_VIRTUALLY_FRAME" val="{&quot;height&quot;:437.924094488189,&quot;left&quot;:66.07204724409448,&quot;top&quot;:103.0147244094488,&quot;width&quot;:819.7715748031496}"/>
</p:tagLst>
</file>

<file path=ppt/tags/tag73.xml><?xml version="1.0" encoding="utf-8"?>
<p:tagLst xmlns:p="http://schemas.openxmlformats.org/presentationml/2006/main">
  <p:tag name="KSO_WM_DIAGRAM_VIRTUALLY_FRAME" val="{&quot;height&quot;:437.924094488189,&quot;left&quot;:66.07204724409448,&quot;top&quot;:103.0147244094488,&quot;width&quot;:819.7715748031496}"/>
</p:tagLst>
</file>

<file path=ppt/tags/tag74.xml><?xml version="1.0" encoding="utf-8"?>
<p:tagLst xmlns:p="http://schemas.openxmlformats.org/presentationml/2006/main">
  <p:tag name="KSO_WM_DIAGRAM_VIRTUALLY_FRAME" val="{&quot;height&quot;:427.55,&quot;left&quot;:28.307559055118112,&quot;top&quot;:106.65,&quot;width&quot;:902.873937007874}"/>
</p:tagLst>
</file>

<file path=ppt/tags/tag75.xml><?xml version="1.0" encoding="utf-8"?>
<p:tagLst xmlns:p="http://schemas.openxmlformats.org/presentationml/2006/main">
  <p:tag name="KSO_WM_DIAGRAM_VIRTUALLY_FRAME" val="{&quot;height&quot;:412.9640157480315,&quot;left&quot;:75.99590551181102,&quot;top&quot;:99.40031496062991,&quot;width&quot;:805.7741732283464}"/>
</p:tagLst>
</file>

<file path=ppt/tags/tag76.xml><?xml version="1.0" encoding="utf-8"?>
<p:tagLst xmlns:p="http://schemas.openxmlformats.org/presentationml/2006/main">
  <p:tag name="KSO_WM_DIAGRAM_VIRTUALLY_FRAME" val="{&quot;height&quot;:412.9640157480315,&quot;left&quot;:75.99590551181102,&quot;top&quot;:99.40031496062991,&quot;width&quot;:805.7741732283464}"/>
</p:tagLst>
</file>

<file path=ppt/tags/tag77.xml><?xml version="1.0" encoding="utf-8"?>
<p:tagLst xmlns:p="http://schemas.openxmlformats.org/presentationml/2006/main">
  <p:tag name="KSO_WM_DIAGRAM_VIRTUALLY_FRAME" val="{&quot;height&quot;:412.9640157480315,&quot;left&quot;:75.99590551181102,&quot;top&quot;:99.40031496062991,&quot;width&quot;:805.7741732283464}"/>
</p:tagLst>
</file>

<file path=ppt/tags/tag78.xml><?xml version="1.0" encoding="utf-8"?>
<p:tagLst xmlns:p="http://schemas.openxmlformats.org/presentationml/2006/main">
  <p:tag name="KSO_WM_DIAGRAM_VIRTUALLY_FRAME" val="{&quot;height&quot;:412.9640157480315,&quot;left&quot;:75.99590551181102,&quot;top&quot;:99.40031496062991,&quot;width&quot;:805.7741732283464}"/>
</p:tagLst>
</file>

<file path=ppt/tags/tag79.xml><?xml version="1.0" encoding="utf-8"?>
<p:tagLst xmlns:p="http://schemas.openxmlformats.org/presentationml/2006/main">
  <p:tag name="KSO_WM_DIAGRAM_VIRTUALLY_FRAME" val="{&quot;height&quot;:412.9640157480315,&quot;left&quot;:75.99590551181102,&quot;top&quot;:99.40031496062991,&quot;width&quot;:805.7741732283464}"/>
</p:tagLst>
</file>

<file path=ppt/tags/tag8.xml><?xml version="1.0" encoding="utf-8"?>
<p:tagLst xmlns:p="http://schemas.openxmlformats.org/presentationml/2006/main">
  <p:tag name="KSO_WM_DIAGRAM_VIRTUALLY_FRAME" val="{&quot;height&quot;:434.74803149606294,&quot;left&quot;:33.39685039370079,&quot;top&quot;:89.29818897637794,&quot;width&quot;:889.7619685039368}"/>
</p:tagLst>
</file>

<file path=ppt/tags/tag80.xml><?xml version="1.0" encoding="utf-8"?>
<p:tagLst xmlns:p="http://schemas.openxmlformats.org/presentationml/2006/main">
  <p:tag name="KSO_WM_DIAGRAM_VIRTUALLY_FRAME" val="{&quot;height&quot;:397.8911811023622,&quot;left&quot;:42.323779527559054,&quot;top&quot;:115.25362204724408,&quot;width&quot;:708.5762204724409}"/>
</p:tagLst>
</file>

<file path=ppt/tags/tag81.xml><?xml version="1.0" encoding="utf-8"?>
<p:tagLst xmlns:p="http://schemas.openxmlformats.org/presentationml/2006/main">
  <p:tag name="KSO_WM_DIAGRAM_VIRTUALLY_FRAME" val="{&quot;height&quot;:397.8911811023622,&quot;left&quot;:42.323779527559054,&quot;top&quot;:115.25362204724408,&quot;width&quot;:708.5762204724409}"/>
</p:tagLst>
</file>

<file path=ppt/tags/tag82.xml><?xml version="1.0" encoding="utf-8"?>
<p:tagLst xmlns:p="http://schemas.openxmlformats.org/presentationml/2006/main">
  <p:tag name="KSO_WM_DIAGRAM_VIRTUALLY_FRAME" val="{&quot;height&quot;:397.8911811023622,&quot;left&quot;:42.323779527559054,&quot;top&quot;:115.25362204724408,&quot;width&quot;:708.5762204724409}"/>
</p:tagLst>
</file>

<file path=ppt/tags/tag83.xml><?xml version="1.0" encoding="utf-8"?>
<p:tagLst xmlns:p="http://schemas.openxmlformats.org/presentationml/2006/main">
  <p:tag name="KSO_WM_DIAGRAM_VIRTUALLY_FRAME" val="{&quot;height&quot;:397.8911811023622,&quot;left&quot;:42.323779527559054,&quot;top&quot;:115.25362204724408,&quot;width&quot;:708.5762204724409}"/>
</p:tagLst>
</file>

<file path=ppt/tags/tag84.xml><?xml version="1.0" encoding="utf-8"?>
<p:tagLst xmlns:p="http://schemas.openxmlformats.org/presentationml/2006/main">
  <p:tag name="KSO_WM_DIAGRAM_VIRTUALLY_FRAME" val="{&quot;height&quot;:397.8911811023622,&quot;left&quot;:42.323779527559054,&quot;top&quot;:115.25362204724408,&quot;width&quot;:708.5762204724409}"/>
</p:tagLst>
</file>

<file path=ppt/tags/tag85.xml><?xml version="1.0" encoding="utf-8"?>
<p:tagLst xmlns:p="http://schemas.openxmlformats.org/presentationml/2006/main">
  <p:tag name="KSO_WM_DIAGRAM_VIRTUALLY_FRAME" val="{&quot;height&quot;:397.8911811023622,&quot;left&quot;:42.323779527559054,&quot;top&quot;:115.25362204724408,&quot;width&quot;:708.5762204724409}"/>
</p:tagLst>
</file>

<file path=ppt/tags/tag86.xml><?xml version="1.0" encoding="utf-8"?>
<p:tagLst xmlns:p="http://schemas.openxmlformats.org/presentationml/2006/main">
  <p:tag name="KSO_WM_DIAGRAM_VIRTUALLY_FRAME" val="{&quot;height&quot;:397.8911811023622,&quot;left&quot;:42.323779527559054,&quot;top&quot;:115.25362204724408,&quot;width&quot;:708.5762204724409}"/>
</p:tagLst>
</file>

<file path=ppt/tags/tag87.xml><?xml version="1.0" encoding="utf-8"?>
<p:tagLst xmlns:p="http://schemas.openxmlformats.org/presentationml/2006/main">
  <p:tag name="KSO_WM_DIAGRAM_VIRTUALLY_FRAME" val="{&quot;height&quot;:397.8911811023622,&quot;left&quot;:42.323779527559054,&quot;top&quot;:115.25362204724408,&quot;width&quot;:708.5762204724409}"/>
</p:tagLst>
</file>

<file path=ppt/tags/tag88.xml><?xml version="1.0" encoding="utf-8"?>
<p:tagLst xmlns:p="http://schemas.openxmlformats.org/presentationml/2006/main">
  <p:tag name="KSO_WM_DIAGRAM_VIRTUALLY_FRAME" val="{&quot;height&quot;:397.8911811023622,&quot;left&quot;:42.323779527559054,&quot;top&quot;:115.25362204724408,&quot;width&quot;:708.5762204724409}"/>
</p:tagLst>
</file>

<file path=ppt/tags/tag89.xml><?xml version="1.0" encoding="utf-8"?>
<p:tagLst xmlns:p="http://schemas.openxmlformats.org/presentationml/2006/main">
  <p:tag name="KSO_WM_DIAGRAM_VIRTUALLY_FRAME" val="{&quot;height&quot;:397.8911811023622,&quot;left&quot;:42.323779527559054,&quot;top&quot;:115.25362204724408,&quot;width&quot;:708.5762204724409}"/>
</p:tagLst>
</file>

<file path=ppt/tags/tag9.xml><?xml version="1.0" encoding="utf-8"?>
<p:tagLst xmlns:p="http://schemas.openxmlformats.org/presentationml/2006/main">
  <p:tag name="KSO_WM_DIAGRAM_VIRTUALLY_FRAME" val="{&quot;height&quot;:434.74803149606294,&quot;left&quot;:33.39685039370079,&quot;top&quot;:89.29818897637794,&quot;width&quot;:889.7619685039368}"/>
</p:tagLst>
</file>

<file path=ppt/tags/tag90.xml><?xml version="1.0" encoding="utf-8"?>
<p:tagLst xmlns:p="http://schemas.openxmlformats.org/presentationml/2006/main">
  <p:tag name="KSO_WM_DIAGRAM_VIRTUALLY_FRAME" val="{&quot;height&quot;:397.8911811023622,&quot;left&quot;:42.323779527559054,&quot;top&quot;:115.25362204724408,&quot;width&quot;:708.5762204724409}"/>
</p:tagLst>
</file>

<file path=ppt/tags/tag91.xml><?xml version="1.0" encoding="utf-8"?>
<p:tagLst xmlns:p="http://schemas.openxmlformats.org/presentationml/2006/main">
  <p:tag name="KSO_WM_DIAGRAM_VIRTUALLY_FRAME" val="{&quot;height&quot;:397.8911811023622,&quot;left&quot;:42.323779527559054,&quot;top&quot;:115.25362204724408,&quot;width&quot;:708.5762204724409}"/>
</p:tagLst>
</file>

<file path=ppt/tags/tag92.xml><?xml version="1.0" encoding="utf-8"?>
<p:tagLst xmlns:p="http://schemas.openxmlformats.org/presentationml/2006/main">
  <p:tag name="KSO_WM_DIAGRAM_VIRTUALLY_FRAME" val="{&quot;height&quot;:397.8911811023622,&quot;left&quot;:42.323779527559054,&quot;top&quot;:115.25362204724408,&quot;width&quot;:708.5762204724409}"/>
</p:tagLst>
</file>

<file path=ppt/tags/tag93.xml><?xml version="1.0" encoding="utf-8"?>
<p:tagLst xmlns:p="http://schemas.openxmlformats.org/presentationml/2006/main">
  <p:tag name="KSO_WM_DIAGRAM_VIRTUALLY_FRAME" val="{&quot;height&quot;:397.8911811023622,&quot;left&quot;:42.323779527559054,&quot;top&quot;:115.25362204724408,&quot;width&quot;:708.5762204724409}"/>
</p:tagLst>
</file>

<file path=ppt/tags/tag94.xml><?xml version="1.0" encoding="utf-8"?>
<p:tagLst xmlns:p="http://schemas.openxmlformats.org/presentationml/2006/main">
  <p:tag name="KSO_WM_UNIT_VALUE" val="1436*1469"/>
  <p:tag name="KSO_WM_UNIT_HIGHLIGHT" val="0"/>
  <p:tag name="KSO_WM_UNIT_COMPATIBLE" val="0"/>
  <p:tag name="KSO_WM_UNIT_DIAGRAM_ISNUMVISUAL" val="0"/>
  <p:tag name="KSO_WM_UNIT_DIAGRAM_ISREFERUNIT" val="0"/>
  <p:tag name="KSO_WM_UNIT_TYPE" val="d"/>
  <p:tag name="KSO_WM_UNIT_INDEX" val="1"/>
  <p:tag name="KSO_WM_UNIT_ID" val="custom40479650_1*d*1"/>
  <p:tag name="KSO_WM_TEMPLATE_CATEGORY" val="custom"/>
  <p:tag name="KSO_WM_TEMPLATE_INDEX" val="40479650"/>
  <p:tag name="KSO_WM_UNIT_LAYERLEVEL" val="1"/>
  <p:tag name="KSO_WM_TAG_VERSION" val="3.0"/>
  <p:tag name="KSO_WM_BEAUTIFY_FLAG" val="#wm#"/>
  <p:tag name="KSO_WM_UNIT_LINE_FORE_SCHEMECOLOR_INDEX" val="13"/>
  <p:tag name="KSO_WM_UNIT_LINE_FILL_TYPE" val="2"/>
  <p:tag name="KSO_WM_UNIT_USESOURCEFORMAT_APPLY" val="1"/>
  <p:tag name="KSO_WM_UNIT_PIC_EFFECT" val="1"/>
</p:tagLst>
</file>

<file path=ppt/tags/tag95.xml><?xml version="1.0" encoding="utf-8"?>
<p:tagLst xmlns:p="http://schemas.openxmlformats.org/presentationml/2006/main">
  <p:tag name="KSO_WM_DIAGRAM_VIRTUALLY_FRAME" val="{&quot;height&quot;:397.8911811023622,&quot;left&quot;:42.323779527559054,&quot;top&quot;:115.25362204724408,&quot;width&quot;:708.5762204724409}"/>
</p:tagLst>
</file>

<file path=ppt/tags/tag96.xml><?xml version="1.0" encoding="utf-8"?>
<p:tagLst xmlns:p="http://schemas.openxmlformats.org/presentationml/2006/main">
  <p:tag name="KSO_WM_DIAGRAM_VIRTUALLY_FRAME" val="{&quot;height&quot;:397.8911811023622,&quot;left&quot;:42.323779527559054,&quot;top&quot;:115.25362204724408,&quot;width&quot;:708.5762204724409}"/>
</p:tagLst>
</file>

<file path=ppt/tags/tag97.xml><?xml version="1.0" encoding="utf-8"?>
<p:tagLst xmlns:p="http://schemas.openxmlformats.org/presentationml/2006/main">
  <p:tag name="KSO_WM_DIAGRAM_VIRTUALLY_FRAME" val="{&quot;height&quot;:397.8911811023622,&quot;left&quot;:42.323779527559054,&quot;top&quot;:115.25362204724408,&quot;width&quot;:708.5762204724409}"/>
</p:tagLst>
</file>

<file path=ppt/tags/tag98.xml><?xml version="1.0" encoding="utf-8"?>
<p:tagLst xmlns:p="http://schemas.openxmlformats.org/presentationml/2006/main">
  <p:tag name="KSO_WM_DIAGRAM_VIRTUALLY_FRAME" val="{&quot;height&quot;:397.8911811023622,&quot;left&quot;:42.323779527559054,&quot;top&quot;:115.25362204724408,&quot;width&quot;:708.5762204724409}"/>
</p:tagLst>
</file>

<file path=ppt/tags/tag99.xml><?xml version="1.0" encoding="utf-8"?>
<p:tagLst xmlns:p="http://schemas.openxmlformats.org/presentationml/2006/main">
  <p:tag name="KSO_WM_DIAGRAM_VIRTUALLY_FRAME" val="{&quot;height&quot;:397.8911811023622,&quot;left&quot;:42.323779527559054,&quot;top&quot;:115.25362204724408,&quot;width&quot;:708.5762204724409}"/>
</p:tagLst>
</file>

<file path=ppt/theme/theme1.xml><?xml version="1.0" encoding="utf-8"?>
<a:theme xmlns:a="http://schemas.openxmlformats.org/drawingml/2006/main" name="Office Theme">
  <a:themeElements>
    <a:clrScheme name="Office">
      <a:dk1>
        <a:srgbClr val="363636"/>
      </a:dk1>
      <a:lt1>
        <a:srgbClr val="F8F8F8"/>
      </a:lt1>
      <a:dk2>
        <a:srgbClr val="353535"/>
      </a:dk2>
      <a:lt2>
        <a:srgbClr val="E3E3E3"/>
      </a:lt2>
      <a:accent1>
        <a:srgbClr val="C00000"/>
      </a:accent1>
      <a:accent2>
        <a:srgbClr val="353535"/>
      </a:accent2>
      <a:accent3>
        <a:srgbClr val="812121"/>
      </a:accent3>
      <a:accent4>
        <a:srgbClr val="632929"/>
      </a:accent4>
      <a:accent5>
        <a:srgbClr val="6A4343"/>
      </a:accent5>
      <a:accent6>
        <a:srgbClr val="5645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5231</Words>
  <Application>WPS 演示</Application>
  <PresentationFormat>On-screen Show (4:3)</PresentationFormat>
  <Paragraphs>290</Paragraphs>
  <Slides>17</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17</vt:i4>
      </vt:variant>
    </vt:vector>
  </HeadingPairs>
  <TitlesOfParts>
    <vt:vector size="27" baseType="lpstr">
      <vt:lpstr>Arial</vt:lpstr>
      <vt:lpstr>宋体</vt:lpstr>
      <vt:lpstr>Wingdings</vt:lpstr>
      <vt:lpstr>Noto Sans SC</vt:lpstr>
      <vt:lpstr>Arial</vt:lpstr>
      <vt:lpstr>微软雅黑</vt:lpstr>
      <vt:lpstr>MiSans Normal</vt:lpstr>
      <vt:lpstr>Arial Unicode MS</vt:lpstr>
      <vt:lpstr>Calibri</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11968</cp:lastModifiedBy>
  <cp:revision>20</cp:revision>
  <dcterms:created xsi:type="dcterms:W3CDTF">2006-08-16T00:00:00Z</dcterms:created>
  <dcterms:modified xsi:type="dcterms:W3CDTF">2025-07-30T07:12:06Z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72CEE42601C94F70B2200299808642F4_12</vt:lpwstr>
  </property>
  <property fmtid="{D5CDD505-2E9C-101B-9397-08002B2CF9AE}" pid="3" name="KSOProductBuildVer">
    <vt:lpwstr>2052-12.1.0.21915</vt:lpwstr>
  </property>
</Properties>
</file>